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7.xml" ContentType="application/vnd.openxmlformats-officedocument.presentationml.notesSlide+xml"/>
  <Override PartName="/ppt/embeddings/oleObject4.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76"/>
  </p:notesMasterIdLst>
  <p:sldIdLst>
    <p:sldId id="256" r:id="rId2"/>
    <p:sldId id="259" r:id="rId3"/>
    <p:sldId id="474" r:id="rId4"/>
    <p:sldId id="476" r:id="rId5"/>
    <p:sldId id="477" r:id="rId6"/>
    <p:sldId id="486" r:id="rId7"/>
    <p:sldId id="478" r:id="rId8"/>
    <p:sldId id="479" r:id="rId9"/>
    <p:sldId id="445" r:id="rId10"/>
    <p:sldId id="487" r:id="rId11"/>
    <p:sldId id="489" r:id="rId12"/>
    <p:sldId id="447" r:id="rId13"/>
    <p:sldId id="448" r:id="rId14"/>
    <p:sldId id="449" r:id="rId15"/>
    <p:sldId id="481" r:id="rId16"/>
    <p:sldId id="490" r:id="rId17"/>
    <p:sldId id="491" r:id="rId18"/>
    <p:sldId id="566" r:id="rId19"/>
    <p:sldId id="568" r:id="rId20"/>
    <p:sldId id="569" r:id="rId21"/>
    <p:sldId id="570" r:id="rId22"/>
    <p:sldId id="571" r:id="rId23"/>
    <p:sldId id="572" r:id="rId24"/>
    <p:sldId id="492" r:id="rId25"/>
    <p:sldId id="493" r:id="rId26"/>
    <p:sldId id="450" r:id="rId27"/>
    <p:sldId id="451" r:id="rId28"/>
    <p:sldId id="452" r:id="rId29"/>
    <p:sldId id="456" r:id="rId30"/>
    <p:sldId id="507" r:id="rId31"/>
    <p:sldId id="495" r:id="rId32"/>
    <p:sldId id="464" r:id="rId33"/>
    <p:sldId id="461" r:id="rId34"/>
    <p:sldId id="496" r:id="rId35"/>
    <p:sldId id="518" r:id="rId36"/>
    <p:sldId id="465" r:id="rId37"/>
    <p:sldId id="517" r:id="rId38"/>
    <p:sldId id="497" r:id="rId39"/>
    <p:sldId id="498" r:id="rId40"/>
    <p:sldId id="500" r:id="rId41"/>
    <p:sldId id="470" r:id="rId42"/>
    <p:sldId id="504" r:id="rId43"/>
    <p:sldId id="512" r:id="rId44"/>
    <p:sldId id="510" r:id="rId45"/>
    <p:sldId id="511" r:id="rId46"/>
    <p:sldId id="513" r:id="rId47"/>
    <p:sldId id="514" r:id="rId48"/>
    <p:sldId id="515" r:id="rId49"/>
    <p:sldId id="516" r:id="rId50"/>
    <p:sldId id="564" r:id="rId51"/>
    <p:sldId id="565" r:id="rId52"/>
    <p:sldId id="519" r:id="rId53"/>
    <p:sldId id="521" r:id="rId54"/>
    <p:sldId id="524" r:id="rId55"/>
    <p:sldId id="525" r:id="rId56"/>
    <p:sldId id="526" r:id="rId57"/>
    <p:sldId id="528" r:id="rId58"/>
    <p:sldId id="559" r:id="rId59"/>
    <p:sldId id="575" r:id="rId60"/>
    <p:sldId id="560" r:id="rId61"/>
    <p:sldId id="573" r:id="rId62"/>
    <p:sldId id="531" r:id="rId63"/>
    <p:sldId id="532" r:id="rId64"/>
    <p:sldId id="533" r:id="rId65"/>
    <p:sldId id="535" r:id="rId66"/>
    <p:sldId id="538" r:id="rId67"/>
    <p:sldId id="540" r:id="rId68"/>
    <p:sldId id="545" r:id="rId69"/>
    <p:sldId id="550" r:id="rId70"/>
    <p:sldId id="551" r:id="rId71"/>
    <p:sldId id="552" r:id="rId72"/>
    <p:sldId id="554" r:id="rId73"/>
    <p:sldId id="555" r:id="rId74"/>
    <p:sldId id="557"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7" autoAdjust="0"/>
    <p:restoredTop sz="94660"/>
  </p:normalViewPr>
  <p:slideViewPr>
    <p:cSldViewPr snapToGrid="0">
      <p:cViewPr varScale="1">
        <p:scale>
          <a:sx n="91" d="100"/>
          <a:sy n="91" d="100"/>
        </p:scale>
        <p:origin x="63" y="31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5AD10-D3DE-46C4-92A3-8A32E790FB1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AC6C85A-CF81-427E-BB5B-D31D5DF2878D}">
      <dgm:prSet phldrT="[Text]"/>
      <dgm:spPr>
        <a:solidFill>
          <a:srgbClr val="00B0F0"/>
        </a:solidFill>
      </dgm:spPr>
      <dgm:t>
        <a:bodyPr/>
        <a:lstStyle/>
        <a:p>
          <a:r>
            <a:rPr lang="en-US" dirty="0"/>
            <a:t>Environment</a:t>
          </a:r>
        </a:p>
      </dgm:t>
    </dgm:pt>
    <dgm:pt modelId="{145C0EF6-36C7-45B0-9098-D0863FAFEA34}" type="parTrans" cxnId="{0FC70301-4F49-4FD5-A5F8-4ACBD65FCD32}">
      <dgm:prSet/>
      <dgm:spPr/>
      <dgm:t>
        <a:bodyPr/>
        <a:lstStyle/>
        <a:p>
          <a:endParaRPr lang="en-US"/>
        </a:p>
      </dgm:t>
    </dgm:pt>
    <dgm:pt modelId="{10CDCD83-0891-4974-979C-13798833EC2A}" type="sibTrans" cxnId="{0FC70301-4F49-4FD5-A5F8-4ACBD65FCD32}">
      <dgm:prSet/>
      <dgm:spPr/>
      <dgm:t>
        <a:bodyPr/>
        <a:lstStyle/>
        <a:p>
          <a:endParaRPr lang="en-US"/>
        </a:p>
      </dgm:t>
    </dgm:pt>
    <dgm:pt modelId="{45F57FE2-5490-49E0-9CE1-1F2F645A873C}">
      <dgm:prSet phldrT="[Text]"/>
      <dgm:spPr>
        <a:solidFill>
          <a:schemeClr val="tx2">
            <a:lumMod val="75000"/>
          </a:schemeClr>
        </a:solidFill>
      </dgm:spPr>
      <dgm:t>
        <a:bodyPr/>
        <a:lstStyle/>
        <a:p>
          <a:r>
            <a:rPr lang="en-US" dirty="0"/>
            <a:t>Cognitive Curricular</a:t>
          </a:r>
        </a:p>
        <a:p>
          <a:r>
            <a:rPr lang="en-US" dirty="0"/>
            <a:t>Low interest materials</a:t>
          </a:r>
        </a:p>
      </dgm:t>
    </dgm:pt>
    <dgm:pt modelId="{6C3259E1-F36A-4FFA-9633-BDE00D8093A5}" type="parTrans" cxnId="{EA52F9D0-D1F2-4CF1-8069-DE61D320C567}">
      <dgm:prSet/>
      <dgm:spPr/>
      <dgm:t>
        <a:bodyPr/>
        <a:lstStyle/>
        <a:p>
          <a:endParaRPr lang="en-US"/>
        </a:p>
      </dgm:t>
    </dgm:pt>
    <dgm:pt modelId="{6BC531CB-D629-41D9-9247-064BE97E3E89}" type="sibTrans" cxnId="{EA52F9D0-D1F2-4CF1-8069-DE61D320C567}">
      <dgm:prSet/>
      <dgm:spPr/>
      <dgm:t>
        <a:bodyPr/>
        <a:lstStyle/>
        <a:p>
          <a:endParaRPr lang="en-US"/>
        </a:p>
      </dgm:t>
    </dgm:pt>
    <dgm:pt modelId="{0026433A-EFF9-4FDF-BD9B-61C32C219B3A}">
      <dgm:prSet phldrT="[Text]"/>
      <dgm:spPr>
        <a:solidFill>
          <a:schemeClr val="accent2">
            <a:lumMod val="75000"/>
          </a:schemeClr>
        </a:solidFill>
      </dgm:spPr>
      <dgm:t>
        <a:bodyPr/>
        <a:lstStyle/>
        <a:p>
          <a:r>
            <a:rPr lang="en-US" dirty="0"/>
            <a:t>Communication delays</a:t>
          </a:r>
        </a:p>
      </dgm:t>
    </dgm:pt>
    <dgm:pt modelId="{B92F6D92-8F0A-4373-AB3B-BE6C220E90BB}" type="parTrans" cxnId="{5B51FDBA-717C-41B1-AA6F-330308117571}">
      <dgm:prSet/>
      <dgm:spPr/>
      <dgm:t>
        <a:bodyPr/>
        <a:lstStyle/>
        <a:p>
          <a:endParaRPr lang="en-US"/>
        </a:p>
      </dgm:t>
    </dgm:pt>
    <dgm:pt modelId="{BBFAC349-9E0D-4784-B8B0-111DAF18DC16}" type="sibTrans" cxnId="{5B51FDBA-717C-41B1-AA6F-330308117571}">
      <dgm:prSet/>
      <dgm:spPr/>
      <dgm:t>
        <a:bodyPr/>
        <a:lstStyle/>
        <a:p>
          <a:endParaRPr lang="en-US"/>
        </a:p>
      </dgm:t>
    </dgm:pt>
    <dgm:pt modelId="{D4D0AF37-1975-4A05-BBF8-D2ABBB71B35C}">
      <dgm:prSet phldrT="[Text]"/>
      <dgm:spPr>
        <a:solidFill>
          <a:srgbClr val="00B050"/>
        </a:solidFill>
      </dgm:spPr>
      <dgm:t>
        <a:bodyPr/>
        <a:lstStyle/>
        <a:p>
          <a:r>
            <a:rPr lang="en-US" dirty="0"/>
            <a:t>Physical </a:t>
          </a:r>
        </a:p>
        <a:p>
          <a:r>
            <a:rPr lang="en-US" dirty="0"/>
            <a:t>Symptoms/Anxiety</a:t>
          </a:r>
        </a:p>
      </dgm:t>
    </dgm:pt>
    <dgm:pt modelId="{8EDF0119-3AD8-437F-A3D8-A45851827D27}" type="parTrans" cxnId="{EC4B6753-BB6F-4CA4-9533-CE55DAC780EF}">
      <dgm:prSet/>
      <dgm:spPr/>
      <dgm:t>
        <a:bodyPr/>
        <a:lstStyle/>
        <a:p>
          <a:endParaRPr lang="en-US"/>
        </a:p>
      </dgm:t>
    </dgm:pt>
    <dgm:pt modelId="{A610EF95-0002-42ED-A185-151FE59F8F56}" type="sibTrans" cxnId="{EC4B6753-BB6F-4CA4-9533-CE55DAC780EF}">
      <dgm:prSet/>
      <dgm:spPr/>
      <dgm:t>
        <a:bodyPr/>
        <a:lstStyle/>
        <a:p>
          <a:endParaRPr lang="en-US"/>
        </a:p>
      </dgm:t>
    </dgm:pt>
    <dgm:pt modelId="{39C1B0FE-15AC-4316-9491-E036E087DE99}">
      <dgm:prSet phldrT="[Text]"/>
      <dgm:spPr>
        <a:solidFill>
          <a:schemeClr val="accent3">
            <a:lumMod val="50000"/>
          </a:schemeClr>
        </a:solidFill>
      </dgm:spPr>
      <dgm:t>
        <a:bodyPr/>
        <a:lstStyle/>
        <a:p>
          <a:r>
            <a:rPr lang="en-US" dirty="0"/>
            <a:t>Sensory Integration Disorders</a:t>
          </a:r>
        </a:p>
      </dgm:t>
    </dgm:pt>
    <dgm:pt modelId="{090C27C5-4AE9-4F6D-8AED-ED03EF16A926}" type="sibTrans" cxnId="{E34A7B91-687D-4BA7-931A-FCB53527CB35}">
      <dgm:prSet/>
      <dgm:spPr/>
      <dgm:t>
        <a:bodyPr/>
        <a:lstStyle/>
        <a:p>
          <a:endParaRPr lang="en-US"/>
        </a:p>
      </dgm:t>
    </dgm:pt>
    <dgm:pt modelId="{4DCC7B39-37C6-4B4D-B11E-AEDDC5F11ABD}" type="parTrans" cxnId="{E34A7B91-687D-4BA7-931A-FCB53527CB35}">
      <dgm:prSet/>
      <dgm:spPr/>
      <dgm:t>
        <a:bodyPr/>
        <a:lstStyle/>
        <a:p>
          <a:endParaRPr lang="en-US"/>
        </a:p>
      </dgm:t>
    </dgm:pt>
    <dgm:pt modelId="{CEBF09F3-C693-471D-AB48-8A72A2774F81}" type="pres">
      <dgm:prSet presAssocID="{0175AD10-D3DE-46C4-92A3-8A32E790FB14}" presName="cycle" presStyleCnt="0">
        <dgm:presLayoutVars>
          <dgm:dir/>
          <dgm:resizeHandles val="exact"/>
        </dgm:presLayoutVars>
      </dgm:prSet>
      <dgm:spPr/>
      <dgm:t>
        <a:bodyPr/>
        <a:lstStyle/>
        <a:p>
          <a:endParaRPr lang="en-US"/>
        </a:p>
      </dgm:t>
    </dgm:pt>
    <dgm:pt modelId="{A0267FBC-E33A-4E92-A105-F425A446968B}" type="pres">
      <dgm:prSet presAssocID="{DAC6C85A-CF81-427E-BB5B-D31D5DF2878D}" presName="node" presStyleLbl="node1" presStyleIdx="0" presStyleCnt="5" custScaleX="121733" custScaleY="161687">
        <dgm:presLayoutVars>
          <dgm:bulletEnabled val="1"/>
        </dgm:presLayoutVars>
      </dgm:prSet>
      <dgm:spPr/>
      <dgm:t>
        <a:bodyPr/>
        <a:lstStyle/>
        <a:p>
          <a:endParaRPr lang="en-US"/>
        </a:p>
      </dgm:t>
    </dgm:pt>
    <dgm:pt modelId="{D7E5AE4A-940D-4E65-AE76-5858CB9354E2}" type="pres">
      <dgm:prSet presAssocID="{DAC6C85A-CF81-427E-BB5B-D31D5DF2878D}" presName="spNode" presStyleCnt="0"/>
      <dgm:spPr/>
    </dgm:pt>
    <dgm:pt modelId="{60F8310B-4FF4-4AA0-A0AC-E042D97403DF}" type="pres">
      <dgm:prSet presAssocID="{10CDCD83-0891-4974-979C-13798833EC2A}" presName="sibTrans" presStyleLbl="sibTrans1D1" presStyleIdx="0" presStyleCnt="5"/>
      <dgm:spPr/>
      <dgm:t>
        <a:bodyPr/>
        <a:lstStyle/>
        <a:p>
          <a:endParaRPr lang="en-US"/>
        </a:p>
      </dgm:t>
    </dgm:pt>
    <dgm:pt modelId="{59521158-1B49-459D-BCF7-1FBF1A634C39}" type="pres">
      <dgm:prSet presAssocID="{45F57FE2-5490-49E0-9CE1-1F2F645A873C}" presName="node" presStyleLbl="node1" presStyleIdx="1" presStyleCnt="5" custScaleX="130009" custScaleY="138824" custRadScaleRad="118709" custRadScaleInc="3667">
        <dgm:presLayoutVars>
          <dgm:bulletEnabled val="1"/>
        </dgm:presLayoutVars>
      </dgm:prSet>
      <dgm:spPr/>
      <dgm:t>
        <a:bodyPr/>
        <a:lstStyle/>
        <a:p>
          <a:endParaRPr lang="en-US"/>
        </a:p>
      </dgm:t>
    </dgm:pt>
    <dgm:pt modelId="{2A11B67A-FBF1-4AB5-94C2-5E105DA603F7}" type="pres">
      <dgm:prSet presAssocID="{45F57FE2-5490-49E0-9CE1-1F2F645A873C}" presName="spNode" presStyleCnt="0"/>
      <dgm:spPr/>
    </dgm:pt>
    <dgm:pt modelId="{97B84F4E-9BA2-4F33-B4B8-96E6F87197A1}" type="pres">
      <dgm:prSet presAssocID="{6BC531CB-D629-41D9-9247-064BE97E3E89}" presName="sibTrans" presStyleLbl="sibTrans1D1" presStyleIdx="1" presStyleCnt="5"/>
      <dgm:spPr/>
      <dgm:t>
        <a:bodyPr/>
        <a:lstStyle/>
        <a:p>
          <a:endParaRPr lang="en-US"/>
        </a:p>
      </dgm:t>
    </dgm:pt>
    <dgm:pt modelId="{E5C66453-8590-4BE8-9918-AD0055E748D9}" type="pres">
      <dgm:prSet presAssocID="{0026433A-EFF9-4FDF-BD9B-61C32C219B3A}" presName="node" presStyleLbl="node1" presStyleIdx="2" presStyleCnt="5" custScaleX="137481" custScaleY="132991" custRadScaleRad="99555" custRadScaleInc="-24978">
        <dgm:presLayoutVars>
          <dgm:bulletEnabled val="1"/>
        </dgm:presLayoutVars>
      </dgm:prSet>
      <dgm:spPr/>
      <dgm:t>
        <a:bodyPr/>
        <a:lstStyle/>
        <a:p>
          <a:endParaRPr lang="en-US"/>
        </a:p>
      </dgm:t>
    </dgm:pt>
    <dgm:pt modelId="{2A42193D-8CC6-4A4B-BF1E-AB8060925933}" type="pres">
      <dgm:prSet presAssocID="{0026433A-EFF9-4FDF-BD9B-61C32C219B3A}" presName="spNode" presStyleCnt="0"/>
      <dgm:spPr/>
    </dgm:pt>
    <dgm:pt modelId="{707AFADF-78B2-4DD1-B9F7-21A6DD540C44}" type="pres">
      <dgm:prSet presAssocID="{BBFAC349-9E0D-4784-B8B0-111DAF18DC16}" presName="sibTrans" presStyleLbl="sibTrans1D1" presStyleIdx="2" presStyleCnt="5"/>
      <dgm:spPr/>
      <dgm:t>
        <a:bodyPr/>
        <a:lstStyle/>
        <a:p>
          <a:endParaRPr lang="en-US"/>
        </a:p>
      </dgm:t>
    </dgm:pt>
    <dgm:pt modelId="{7CA84C4B-9B5E-4BC2-B6E4-9F8D93F67473}" type="pres">
      <dgm:prSet presAssocID="{D4D0AF37-1975-4A05-BBF8-D2ABBB71B35C}" presName="node" presStyleLbl="node1" presStyleIdx="3" presStyleCnt="5" custScaleX="131088" custScaleY="127303" custRadScaleRad="105158" custRadScaleInc="45876">
        <dgm:presLayoutVars>
          <dgm:bulletEnabled val="1"/>
        </dgm:presLayoutVars>
      </dgm:prSet>
      <dgm:spPr/>
      <dgm:t>
        <a:bodyPr/>
        <a:lstStyle/>
        <a:p>
          <a:endParaRPr lang="en-US"/>
        </a:p>
      </dgm:t>
    </dgm:pt>
    <dgm:pt modelId="{A09D4B99-BD8C-483F-A7B8-2083A614943C}" type="pres">
      <dgm:prSet presAssocID="{D4D0AF37-1975-4A05-BBF8-D2ABBB71B35C}" presName="spNode" presStyleCnt="0"/>
      <dgm:spPr/>
    </dgm:pt>
    <dgm:pt modelId="{002D4080-1E0F-42CB-97AE-F765BF383BBB}" type="pres">
      <dgm:prSet presAssocID="{A610EF95-0002-42ED-A185-151FE59F8F56}" presName="sibTrans" presStyleLbl="sibTrans1D1" presStyleIdx="3" presStyleCnt="5"/>
      <dgm:spPr/>
      <dgm:t>
        <a:bodyPr/>
        <a:lstStyle/>
        <a:p>
          <a:endParaRPr lang="en-US"/>
        </a:p>
      </dgm:t>
    </dgm:pt>
    <dgm:pt modelId="{B710F8A1-E39E-4328-97BE-1830D9DC3FBA}" type="pres">
      <dgm:prSet presAssocID="{39C1B0FE-15AC-4316-9491-E036E087DE99}" presName="node" presStyleLbl="node1" presStyleIdx="4" presStyleCnt="5" custScaleX="125948" custScaleY="165532" custRadScaleRad="120761" custRadScaleInc="-3433">
        <dgm:presLayoutVars>
          <dgm:bulletEnabled val="1"/>
        </dgm:presLayoutVars>
      </dgm:prSet>
      <dgm:spPr/>
      <dgm:t>
        <a:bodyPr/>
        <a:lstStyle/>
        <a:p>
          <a:endParaRPr lang="en-US"/>
        </a:p>
      </dgm:t>
    </dgm:pt>
    <dgm:pt modelId="{7D84BB16-F45F-469B-B246-21A75C5558E5}" type="pres">
      <dgm:prSet presAssocID="{39C1B0FE-15AC-4316-9491-E036E087DE99}" presName="spNode" presStyleCnt="0"/>
      <dgm:spPr/>
    </dgm:pt>
    <dgm:pt modelId="{EF64EFCA-457D-44A2-8B56-868EFF88147C}" type="pres">
      <dgm:prSet presAssocID="{090C27C5-4AE9-4F6D-8AED-ED03EF16A926}" presName="sibTrans" presStyleLbl="sibTrans1D1" presStyleIdx="4" presStyleCnt="5"/>
      <dgm:spPr/>
      <dgm:t>
        <a:bodyPr/>
        <a:lstStyle/>
        <a:p>
          <a:endParaRPr lang="en-US"/>
        </a:p>
      </dgm:t>
    </dgm:pt>
  </dgm:ptLst>
  <dgm:cxnLst>
    <dgm:cxn modelId="{C0E4E6B5-C78F-457E-ACF4-DB57F6BAA2C8}" type="presOf" srcId="{10CDCD83-0891-4974-979C-13798833EC2A}" destId="{60F8310B-4FF4-4AA0-A0AC-E042D97403DF}" srcOrd="0" destOrd="0" presId="urn:microsoft.com/office/officeart/2005/8/layout/cycle5"/>
    <dgm:cxn modelId="{04D7CB89-2C1D-4FE2-9652-D509D5BEB2FF}" type="presOf" srcId="{BBFAC349-9E0D-4784-B8B0-111DAF18DC16}" destId="{707AFADF-78B2-4DD1-B9F7-21A6DD540C44}" srcOrd="0" destOrd="0" presId="urn:microsoft.com/office/officeart/2005/8/layout/cycle5"/>
    <dgm:cxn modelId="{5B51FDBA-717C-41B1-AA6F-330308117571}" srcId="{0175AD10-D3DE-46C4-92A3-8A32E790FB14}" destId="{0026433A-EFF9-4FDF-BD9B-61C32C219B3A}" srcOrd="2" destOrd="0" parTransId="{B92F6D92-8F0A-4373-AB3B-BE6C220E90BB}" sibTransId="{BBFAC349-9E0D-4784-B8B0-111DAF18DC16}"/>
    <dgm:cxn modelId="{8C8BDEF2-8B7B-491E-8E73-3904D27A07D7}" type="presOf" srcId="{39C1B0FE-15AC-4316-9491-E036E087DE99}" destId="{B710F8A1-E39E-4328-97BE-1830D9DC3FBA}" srcOrd="0" destOrd="0" presId="urn:microsoft.com/office/officeart/2005/8/layout/cycle5"/>
    <dgm:cxn modelId="{EC4B6753-BB6F-4CA4-9533-CE55DAC780EF}" srcId="{0175AD10-D3DE-46C4-92A3-8A32E790FB14}" destId="{D4D0AF37-1975-4A05-BBF8-D2ABBB71B35C}" srcOrd="3" destOrd="0" parTransId="{8EDF0119-3AD8-437F-A3D8-A45851827D27}" sibTransId="{A610EF95-0002-42ED-A185-151FE59F8F56}"/>
    <dgm:cxn modelId="{E34A7B91-687D-4BA7-931A-FCB53527CB35}" srcId="{0175AD10-D3DE-46C4-92A3-8A32E790FB14}" destId="{39C1B0FE-15AC-4316-9491-E036E087DE99}" srcOrd="4" destOrd="0" parTransId="{4DCC7B39-37C6-4B4D-B11E-AEDDC5F11ABD}" sibTransId="{090C27C5-4AE9-4F6D-8AED-ED03EF16A926}"/>
    <dgm:cxn modelId="{1EFB9412-9918-4C28-B7F6-0930E7B935B9}" type="presOf" srcId="{090C27C5-4AE9-4F6D-8AED-ED03EF16A926}" destId="{EF64EFCA-457D-44A2-8B56-868EFF88147C}" srcOrd="0" destOrd="0" presId="urn:microsoft.com/office/officeart/2005/8/layout/cycle5"/>
    <dgm:cxn modelId="{F053E24C-9A3E-4B44-9F51-8CC579A7451D}" type="presOf" srcId="{0026433A-EFF9-4FDF-BD9B-61C32C219B3A}" destId="{E5C66453-8590-4BE8-9918-AD0055E748D9}" srcOrd="0" destOrd="0" presId="urn:microsoft.com/office/officeart/2005/8/layout/cycle5"/>
    <dgm:cxn modelId="{EA52F9D0-D1F2-4CF1-8069-DE61D320C567}" srcId="{0175AD10-D3DE-46C4-92A3-8A32E790FB14}" destId="{45F57FE2-5490-49E0-9CE1-1F2F645A873C}" srcOrd="1" destOrd="0" parTransId="{6C3259E1-F36A-4FFA-9633-BDE00D8093A5}" sibTransId="{6BC531CB-D629-41D9-9247-064BE97E3E89}"/>
    <dgm:cxn modelId="{DD986EC1-0F17-443D-B6E7-A751A372FE14}" type="presOf" srcId="{6BC531CB-D629-41D9-9247-064BE97E3E89}" destId="{97B84F4E-9BA2-4F33-B4B8-96E6F87197A1}" srcOrd="0" destOrd="0" presId="urn:microsoft.com/office/officeart/2005/8/layout/cycle5"/>
    <dgm:cxn modelId="{60948071-842A-4E64-9868-A54928037FF1}" type="presOf" srcId="{45F57FE2-5490-49E0-9CE1-1F2F645A873C}" destId="{59521158-1B49-459D-BCF7-1FBF1A634C39}" srcOrd="0" destOrd="0" presId="urn:microsoft.com/office/officeart/2005/8/layout/cycle5"/>
    <dgm:cxn modelId="{62104293-8054-46AD-BEFC-7495C138DE98}" type="presOf" srcId="{D4D0AF37-1975-4A05-BBF8-D2ABBB71B35C}" destId="{7CA84C4B-9B5E-4BC2-B6E4-9F8D93F67473}" srcOrd="0" destOrd="0" presId="urn:microsoft.com/office/officeart/2005/8/layout/cycle5"/>
    <dgm:cxn modelId="{0FC70301-4F49-4FD5-A5F8-4ACBD65FCD32}" srcId="{0175AD10-D3DE-46C4-92A3-8A32E790FB14}" destId="{DAC6C85A-CF81-427E-BB5B-D31D5DF2878D}" srcOrd="0" destOrd="0" parTransId="{145C0EF6-36C7-45B0-9098-D0863FAFEA34}" sibTransId="{10CDCD83-0891-4974-979C-13798833EC2A}"/>
    <dgm:cxn modelId="{C27BE554-487C-4B9C-8282-BE8F0391CA11}" type="presOf" srcId="{0175AD10-D3DE-46C4-92A3-8A32E790FB14}" destId="{CEBF09F3-C693-471D-AB48-8A72A2774F81}" srcOrd="0" destOrd="0" presId="urn:microsoft.com/office/officeart/2005/8/layout/cycle5"/>
    <dgm:cxn modelId="{F8AF6182-020F-4D7F-8269-082AF41E7B14}" type="presOf" srcId="{A610EF95-0002-42ED-A185-151FE59F8F56}" destId="{002D4080-1E0F-42CB-97AE-F765BF383BBB}" srcOrd="0" destOrd="0" presId="urn:microsoft.com/office/officeart/2005/8/layout/cycle5"/>
    <dgm:cxn modelId="{910E20A9-6282-4FED-8D0E-3CB41E2437ED}" type="presOf" srcId="{DAC6C85A-CF81-427E-BB5B-D31D5DF2878D}" destId="{A0267FBC-E33A-4E92-A105-F425A446968B}" srcOrd="0" destOrd="0" presId="urn:microsoft.com/office/officeart/2005/8/layout/cycle5"/>
    <dgm:cxn modelId="{02EBB5E1-AF2A-4076-B0C2-EAD68D55D11F}" type="presParOf" srcId="{CEBF09F3-C693-471D-AB48-8A72A2774F81}" destId="{A0267FBC-E33A-4E92-A105-F425A446968B}" srcOrd="0" destOrd="0" presId="urn:microsoft.com/office/officeart/2005/8/layout/cycle5"/>
    <dgm:cxn modelId="{D78E3AF6-89B6-4BEC-997C-AA84F7430602}" type="presParOf" srcId="{CEBF09F3-C693-471D-AB48-8A72A2774F81}" destId="{D7E5AE4A-940D-4E65-AE76-5858CB9354E2}" srcOrd="1" destOrd="0" presId="urn:microsoft.com/office/officeart/2005/8/layout/cycle5"/>
    <dgm:cxn modelId="{4B57A037-F312-4B78-8D42-D02678054DA4}" type="presParOf" srcId="{CEBF09F3-C693-471D-AB48-8A72A2774F81}" destId="{60F8310B-4FF4-4AA0-A0AC-E042D97403DF}" srcOrd="2" destOrd="0" presId="urn:microsoft.com/office/officeart/2005/8/layout/cycle5"/>
    <dgm:cxn modelId="{399D0A2A-26C8-4FF5-9663-9E920C0E2407}" type="presParOf" srcId="{CEBF09F3-C693-471D-AB48-8A72A2774F81}" destId="{59521158-1B49-459D-BCF7-1FBF1A634C39}" srcOrd="3" destOrd="0" presId="urn:microsoft.com/office/officeart/2005/8/layout/cycle5"/>
    <dgm:cxn modelId="{42B7B36C-7479-4249-BB7F-643EBFFA29CD}" type="presParOf" srcId="{CEBF09F3-C693-471D-AB48-8A72A2774F81}" destId="{2A11B67A-FBF1-4AB5-94C2-5E105DA603F7}" srcOrd="4" destOrd="0" presId="urn:microsoft.com/office/officeart/2005/8/layout/cycle5"/>
    <dgm:cxn modelId="{83CD758F-4226-4B38-8EB2-3C794B268D4D}" type="presParOf" srcId="{CEBF09F3-C693-471D-AB48-8A72A2774F81}" destId="{97B84F4E-9BA2-4F33-B4B8-96E6F87197A1}" srcOrd="5" destOrd="0" presId="urn:microsoft.com/office/officeart/2005/8/layout/cycle5"/>
    <dgm:cxn modelId="{DAF2A199-F25F-48F0-B619-DEC8848CF83D}" type="presParOf" srcId="{CEBF09F3-C693-471D-AB48-8A72A2774F81}" destId="{E5C66453-8590-4BE8-9918-AD0055E748D9}" srcOrd="6" destOrd="0" presId="urn:microsoft.com/office/officeart/2005/8/layout/cycle5"/>
    <dgm:cxn modelId="{F40BCC6C-B2DD-4FD2-9202-9C3CBBF60327}" type="presParOf" srcId="{CEBF09F3-C693-471D-AB48-8A72A2774F81}" destId="{2A42193D-8CC6-4A4B-BF1E-AB8060925933}" srcOrd="7" destOrd="0" presId="urn:microsoft.com/office/officeart/2005/8/layout/cycle5"/>
    <dgm:cxn modelId="{94F552BA-42D2-43A5-8F1F-E3FB161C740A}" type="presParOf" srcId="{CEBF09F3-C693-471D-AB48-8A72A2774F81}" destId="{707AFADF-78B2-4DD1-B9F7-21A6DD540C44}" srcOrd="8" destOrd="0" presId="urn:microsoft.com/office/officeart/2005/8/layout/cycle5"/>
    <dgm:cxn modelId="{C3DFAA95-6471-4229-A954-BE922FCB5CEA}" type="presParOf" srcId="{CEBF09F3-C693-471D-AB48-8A72A2774F81}" destId="{7CA84C4B-9B5E-4BC2-B6E4-9F8D93F67473}" srcOrd="9" destOrd="0" presId="urn:microsoft.com/office/officeart/2005/8/layout/cycle5"/>
    <dgm:cxn modelId="{F4F357E6-FE5F-4CCB-830B-7495935169C3}" type="presParOf" srcId="{CEBF09F3-C693-471D-AB48-8A72A2774F81}" destId="{A09D4B99-BD8C-483F-A7B8-2083A614943C}" srcOrd="10" destOrd="0" presId="urn:microsoft.com/office/officeart/2005/8/layout/cycle5"/>
    <dgm:cxn modelId="{6979E4B5-8AC4-496B-89AB-ACC6520C57C9}" type="presParOf" srcId="{CEBF09F3-C693-471D-AB48-8A72A2774F81}" destId="{002D4080-1E0F-42CB-97AE-F765BF383BBB}" srcOrd="11" destOrd="0" presId="urn:microsoft.com/office/officeart/2005/8/layout/cycle5"/>
    <dgm:cxn modelId="{73F54E1D-2F11-400C-B340-8E08BF35CF64}" type="presParOf" srcId="{CEBF09F3-C693-471D-AB48-8A72A2774F81}" destId="{B710F8A1-E39E-4328-97BE-1830D9DC3FBA}" srcOrd="12" destOrd="0" presId="urn:microsoft.com/office/officeart/2005/8/layout/cycle5"/>
    <dgm:cxn modelId="{81C644AC-809A-4996-A3AE-9668F0E2AC3D}" type="presParOf" srcId="{CEBF09F3-C693-471D-AB48-8A72A2774F81}" destId="{7D84BB16-F45F-469B-B246-21A75C5558E5}" srcOrd="13" destOrd="0" presId="urn:microsoft.com/office/officeart/2005/8/layout/cycle5"/>
    <dgm:cxn modelId="{0A108338-96E5-4A09-B0AE-B3EBD225B9EE}" type="presParOf" srcId="{CEBF09F3-C693-471D-AB48-8A72A2774F81}" destId="{EF64EFCA-457D-44A2-8B56-868EFF88147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E1D6BD-C759-417E-9897-068E43E8BCEC}" type="doc">
      <dgm:prSet loTypeId="urn:microsoft.com/office/officeart/2005/8/layout/orgChart1" loCatId="hierarchy" qsTypeId="urn:microsoft.com/office/officeart/2005/8/quickstyle/simple1" qsCatId="simple" csTypeId="urn:microsoft.com/office/officeart/2005/8/colors/accent1_2" csCatId="accent1"/>
      <dgm:spPr/>
    </dgm:pt>
    <dgm:pt modelId="{876E088B-2D26-445E-AB1A-54327E76FBC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Skill</a:t>
          </a:r>
        </a:p>
      </dgm:t>
    </dgm:pt>
    <dgm:pt modelId="{AFFDFDC8-67CF-4843-967F-AEF5DE382459}" type="parTrans" cxnId="{D4F788BE-60DF-4ACA-9269-7D3C52F6EF82}">
      <dgm:prSet/>
      <dgm:spPr/>
      <dgm:t>
        <a:bodyPr/>
        <a:lstStyle/>
        <a:p>
          <a:endParaRPr lang="en-US"/>
        </a:p>
      </dgm:t>
    </dgm:pt>
    <dgm:pt modelId="{4BA21822-1AA5-4A27-A6EB-ED65EE64DCA6}" type="sibTrans" cxnId="{D4F788BE-60DF-4ACA-9269-7D3C52F6EF82}">
      <dgm:prSet/>
      <dgm:spPr/>
      <dgm:t>
        <a:bodyPr/>
        <a:lstStyle/>
        <a:p>
          <a:endParaRPr lang="en-US"/>
        </a:p>
      </dgm:t>
    </dgm:pt>
    <dgm:pt modelId="{023D061D-8AD2-4C0E-B903-96CB6B9B09E0}" type="asst">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Assess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Competency</a:t>
          </a:r>
        </a:p>
      </dgm:t>
    </dgm:pt>
    <dgm:pt modelId="{E5F98B6A-AAAF-47D7-B0C6-F14EF60E8AE7}" type="parTrans" cxnId="{00C60021-7E2D-4E1E-AB32-E87F461593D8}">
      <dgm:prSet/>
      <dgm:spPr/>
      <dgm:t>
        <a:bodyPr/>
        <a:lstStyle/>
        <a:p>
          <a:endParaRPr lang="en-US"/>
        </a:p>
      </dgm:t>
    </dgm:pt>
    <dgm:pt modelId="{59E6DEBC-6E06-4679-B5C4-EFF64C803068}" type="sibTrans" cxnId="{00C60021-7E2D-4E1E-AB32-E87F461593D8}">
      <dgm:prSet/>
      <dgm:spPr/>
      <dgm:t>
        <a:bodyPr/>
        <a:lstStyle/>
        <a:p>
          <a:endParaRPr lang="en-US"/>
        </a:p>
      </dgm:t>
    </dgm:pt>
    <dgm:pt modelId="{A465834F-19B5-424D-9949-BF0E703AD05F}" type="asst">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Account for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Neurobiological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Factors</a:t>
          </a:r>
        </a:p>
      </dgm:t>
    </dgm:pt>
    <dgm:pt modelId="{F368C59A-D48D-4B04-B8A8-C664091213B1}" type="parTrans" cxnId="{529F1617-66F1-4E78-ACB5-B36FF17D0D99}">
      <dgm:prSet/>
      <dgm:spPr/>
      <dgm:t>
        <a:bodyPr/>
        <a:lstStyle/>
        <a:p>
          <a:endParaRPr lang="en-US"/>
        </a:p>
      </dgm:t>
    </dgm:pt>
    <dgm:pt modelId="{46A1E09B-8711-49DF-B8A1-74B380FC4312}" type="sibTrans" cxnId="{529F1617-66F1-4E78-ACB5-B36FF17D0D99}">
      <dgm:prSet/>
      <dgm:spPr/>
      <dgm:t>
        <a:bodyPr/>
        <a:lstStyle/>
        <a:p>
          <a:endParaRPr lang="en-US"/>
        </a:p>
      </dgm:t>
    </dgm:pt>
    <dgm:pt modelId="{0EF491F4-F1E6-411F-9CF5-7D00692034F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Interests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Motivational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Momentum</a:t>
          </a:r>
        </a:p>
      </dgm:t>
    </dgm:pt>
    <dgm:pt modelId="{1D689572-8B23-4ADE-8E63-CCC0FDBB5938}" type="parTrans" cxnId="{2330633C-43E2-4EAC-86A9-8DA958F2ECD0}">
      <dgm:prSet/>
      <dgm:spPr/>
      <dgm:t>
        <a:bodyPr/>
        <a:lstStyle/>
        <a:p>
          <a:endParaRPr lang="en-US"/>
        </a:p>
      </dgm:t>
    </dgm:pt>
    <dgm:pt modelId="{B673FFB5-CAF6-4A0B-AEF0-CA219946D279}" type="sibTrans" cxnId="{2330633C-43E2-4EAC-86A9-8DA958F2ECD0}">
      <dgm:prSet/>
      <dgm:spPr/>
      <dgm:t>
        <a:bodyPr/>
        <a:lstStyle/>
        <a:p>
          <a:endParaRPr lang="en-US"/>
        </a:p>
      </dgm:t>
    </dgm:pt>
    <dgm:pt modelId="{39825A8B-9587-40A9-8FB2-E54C7893D6E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Cognitive Deficits</a:t>
          </a:r>
        </a:p>
      </dgm:t>
    </dgm:pt>
    <dgm:pt modelId="{71725BEF-A148-4D43-BE1A-B4174E4F7285}" type="parTrans" cxnId="{52B78FE5-03D0-4309-AF03-79FA58588DEF}">
      <dgm:prSet/>
      <dgm:spPr/>
      <dgm:t>
        <a:bodyPr/>
        <a:lstStyle/>
        <a:p>
          <a:endParaRPr lang="en-US"/>
        </a:p>
      </dgm:t>
    </dgm:pt>
    <dgm:pt modelId="{ECF47EDA-75AF-46C9-BBB0-BF707702E135}" type="sibTrans" cxnId="{52B78FE5-03D0-4309-AF03-79FA58588DEF}">
      <dgm:prSet/>
      <dgm:spPr/>
      <dgm:t>
        <a:bodyPr/>
        <a:lstStyle/>
        <a:p>
          <a:endParaRPr lang="en-US"/>
        </a:p>
      </dgm:t>
    </dgm:pt>
    <dgm:pt modelId="{7E86FE95-F6E3-4B01-A666-2E7D5444098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Motor Planning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Deficits</a:t>
          </a:r>
        </a:p>
      </dgm:t>
    </dgm:pt>
    <dgm:pt modelId="{8E0E4282-218D-4E1E-8AD1-735661BA3A34}" type="parTrans" cxnId="{D32BE096-3BAA-463A-91A7-B6E8792B4D2E}">
      <dgm:prSet/>
      <dgm:spPr/>
      <dgm:t>
        <a:bodyPr/>
        <a:lstStyle/>
        <a:p>
          <a:endParaRPr lang="en-US"/>
        </a:p>
      </dgm:t>
    </dgm:pt>
    <dgm:pt modelId="{EEE9D74C-D84E-4AA9-9025-E85B05A36D89}" type="sibTrans" cxnId="{D32BE096-3BAA-463A-91A7-B6E8792B4D2E}">
      <dgm:prSet/>
      <dgm:spPr/>
      <dgm:t>
        <a:bodyPr/>
        <a:lstStyle/>
        <a:p>
          <a:endParaRPr lang="en-US"/>
        </a:p>
      </dgm:t>
    </dgm:pt>
    <dgm:pt modelId="{99E480DA-6BFE-4B78-997B-D5354D49FCB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Speech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Language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rPr>
            <a:t>Deficits</a:t>
          </a:r>
        </a:p>
      </dgm:t>
    </dgm:pt>
    <dgm:pt modelId="{B536E726-9AD8-48A0-912C-90802EC812A4}" type="parTrans" cxnId="{AD40875C-A063-4EB3-9F8D-AF75E3F6DBD5}">
      <dgm:prSet/>
      <dgm:spPr/>
      <dgm:t>
        <a:bodyPr/>
        <a:lstStyle/>
        <a:p>
          <a:endParaRPr lang="en-US"/>
        </a:p>
      </dgm:t>
    </dgm:pt>
    <dgm:pt modelId="{68CCF37D-EEFE-46BC-A8B7-8D0D5C35C571}" type="sibTrans" cxnId="{AD40875C-A063-4EB3-9F8D-AF75E3F6DBD5}">
      <dgm:prSet/>
      <dgm:spPr/>
      <dgm:t>
        <a:bodyPr/>
        <a:lstStyle/>
        <a:p>
          <a:endParaRPr lang="en-US"/>
        </a:p>
      </dgm:t>
    </dgm:pt>
    <dgm:pt modelId="{2FD7E1A1-7A31-4030-AC87-3DF939CE3770}" type="pres">
      <dgm:prSet presAssocID="{2CE1D6BD-C759-417E-9897-068E43E8BCEC}" presName="hierChild1" presStyleCnt="0">
        <dgm:presLayoutVars>
          <dgm:orgChart val="1"/>
          <dgm:chPref val="1"/>
          <dgm:dir/>
          <dgm:animOne val="branch"/>
          <dgm:animLvl val="lvl"/>
          <dgm:resizeHandles/>
        </dgm:presLayoutVars>
      </dgm:prSet>
      <dgm:spPr/>
    </dgm:pt>
    <dgm:pt modelId="{274C311F-43C8-4042-9AE5-E523FCC02FFA}" type="pres">
      <dgm:prSet presAssocID="{876E088B-2D26-445E-AB1A-54327E76FBC4}" presName="hierRoot1" presStyleCnt="0">
        <dgm:presLayoutVars>
          <dgm:hierBranch/>
        </dgm:presLayoutVars>
      </dgm:prSet>
      <dgm:spPr/>
    </dgm:pt>
    <dgm:pt modelId="{ECE52A02-5069-4F89-8117-86A53C9A23A0}" type="pres">
      <dgm:prSet presAssocID="{876E088B-2D26-445E-AB1A-54327E76FBC4}" presName="rootComposite1" presStyleCnt="0"/>
      <dgm:spPr/>
    </dgm:pt>
    <dgm:pt modelId="{B58BEB25-DFC1-4348-B968-30D32D1FA542}" type="pres">
      <dgm:prSet presAssocID="{876E088B-2D26-445E-AB1A-54327E76FBC4}" presName="rootText1" presStyleLbl="node0" presStyleIdx="0" presStyleCnt="1">
        <dgm:presLayoutVars>
          <dgm:chPref val="3"/>
        </dgm:presLayoutVars>
      </dgm:prSet>
      <dgm:spPr/>
      <dgm:t>
        <a:bodyPr/>
        <a:lstStyle/>
        <a:p>
          <a:endParaRPr lang="en-US"/>
        </a:p>
      </dgm:t>
    </dgm:pt>
    <dgm:pt modelId="{B837BF2F-43FA-4705-9AAB-4A953032A7CD}" type="pres">
      <dgm:prSet presAssocID="{876E088B-2D26-445E-AB1A-54327E76FBC4}" presName="rootConnector1" presStyleLbl="node1" presStyleIdx="0" presStyleCnt="0"/>
      <dgm:spPr/>
      <dgm:t>
        <a:bodyPr/>
        <a:lstStyle/>
        <a:p>
          <a:endParaRPr lang="en-US"/>
        </a:p>
      </dgm:t>
    </dgm:pt>
    <dgm:pt modelId="{57973A28-6958-4859-9E8B-414464CBCBC0}" type="pres">
      <dgm:prSet presAssocID="{876E088B-2D26-445E-AB1A-54327E76FBC4}" presName="hierChild2" presStyleCnt="0"/>
      <dgm:spPr/>
    </dgm:pt>
    <dgm:pt modelId="{6495AD1B-D68D-4F43-A95A-342AB21E4332}" type="pres">
      <dgm:prSet presAssocID="{1D689572-8B23-4ADE-8E63-CCC0FDBB5938}" presName="Name35" presStyleLbl="parChTrans1D2" presStyleIdx="0" presStyleCnt="6"/>
      <dgm:spPr/>
      <dgm:t>
        <a:bodyPr/>
        <a:lstStyle/>
        <a:p>
          <a:endParaRPr lang="en-US"/>
        </a:p>
      </dgm:t>
    </dgm:pt>
    <dgm:pt modelId="{075798F2-5CFD-4904-9DB9-BD267469DE40}" type="pres">
      <dgm:prSet presAssocID="{0EF491F4-F1E6-411F-9CF5-7D00692034F7}" presName="hierRoot2" presStyleCnt="0">
        <dgm:presLayoutVars>
          <dgm:hierBranch/>
        </dgm:presLayoutVars>
      </dgm:prSet>
      <dgm:spPr/>
    </dgm:pt>
    <dgm:pt modelId="{2731E1C1-6825-4B3F-AC32-98D4214E21AD}" type="pres">
      <dgm:prSet presAssocID="{0EF491F4-F1E6-411F-9CF5-7D00692034F7}" presName="rootComposite" presStyleCnt="0"/>
      <dgm:spPr/>
    </dgm:pt>
    <dgm:pt modelId="{5679684D-E7B5-46A3-B611-36F2772E2CA2}" type="pres">
      <dgm:prSet presAssocID="{0EF491F4-F1E6-411F-9CF5-7D00692034F7}" presName="rootText" presStyleLbl="node2" presStyleIdx="0" presStyleCnt="4">
        <dgm:presLayoutVars>
          <dgm:chPref val="3"/>
        </dgm:presLayoutVars>
      </dgm:prSet>
      <dgm:spPr/>
      <dgm:t>
        <a:bodyPr/>
        <a:lstStyle/>
        <a:p>
          <a:endParaRPr lang="en-US"/>
        </a:p>
      </dgm:t>
    </dgm:pt>
    <dgm:pt modelId="{C2C5DD71-84EF-4D0C-9754-B5CB8E03F2BB}" type="pres">
      <dgm:prSet presAssocID="{0EF491F4-F1E6-411F-9CF5-7D00692034F7}" presName="rootConnector" presStyleLbl="node2" presStyleIdx="0" presStyleCnt="4"/>
      <dgm:spPr/>
      <dgm:t>
        <a:bodyPr/>
        <a:lstStyle/>
        <a:p>
          <a:endParaRPr lang="en-US"/>
        </a:p>
      </dgm:t>
    </dgm:pt>
    <dgm:pt modelId="{8571C8D1-D155-4E49-8397-57E66328B834}" type="pres">
      <dgm:prSet presAssocID="{0EF491F4-F1E6-411F-9CF5-7D00692034F7}" presName="hierChild4" presStyleCnt="0"/>
      <dgm:spPr/>
    </dgm:pt>
    <dgm:pt modelId="{8ACFD7E6-EE1A-45F5-97D1-C0D9E84CEF20}" type="pres">
      <dgm:prSet presAssocID="{0EF491F4-F1E6-411F-9CF5-7D00692034F7}" presName="hierChild5" presStyleCnt="0"/>
      <dgm:spPr/>
    </dgm:pt>
    <dgm:pt modelId="{38F9697E-58AE-4DD2-9259-068936620AFA}" type="pres">
      <dgm:prSet presAssocID="{71725BEF-A148-4D43-BE1A-B4174E4F7285}" presName="Name35" presStyleLbl="parChTrans1D2" presStyleIdx="1" presStyleCnt="6"/>
      <dgm:spPr/>
      <dgm:t>
        <a:bodyPr/>
        <a:lstStyle/>
        <a:p>
          <a:endParaRPr lang="en-US"/>
        </a:p>
      </dgm:t>
    </dgm:pt>
    <dgm:pt modelId="{8FB3A419-E040-4D27-B5FF-566E789C250E}" type="pres">
      <dgm:prSet presAssocID="{39825A8B-9587-40A9-8FB2-E54C7893D6E3}" presName="hierRoot2" presStyleCnt="0">
        <dgm:presLayoutVars>
          <dgm:hierBranch/>
        </dgm:presLayoutVars>
      </dgm:prSet>
      <dgm:spPr/>
    </dgm:pt>
    <dgm:pt modelId="{F3396122-68FC-4335-A942-27EE061A1A50}" type="pres">
      <dgm:prSet presAssocID="{39825A8B-9587-40A9-8FB2-E54C7893D6E3}" presName="rootComposite" presStyleCnt="0"/>
      <dgm:spPr/>
    </dgm:pt>
    <dgm:pt modelId="{2AF856F4-09C8-4B39-BCF6-D98B4C63C6E8}" type="pres">
      <dgm:prSet presAssocID="{39825A8B-9587-40A9-8FB2-E54C7893D6E3}" presName="rootText" presStyleLbl="node2" presStyleIdx="1" presStyleCnt="4">
        <dgm:presLayoutVars>
          <dgm:chPref val="3"/>
        </dgm:presLayoutVars>
      </dgm:prSet>
      <dgm:spPr/>
      <dgm:t>
        <a:bodyPr/>
        <a:lstStyle/>
        <a:p>
          <a:endParaRPr lang="en-US"/>
        </a:p>
      </dgm:t>
    </dgm:pt>
    <dgm:pt modelId="{A036B89A-DE6E-42C3-9186-F90C223617E7}" type="pres">
      <dgm:prSet presAssocID="{39825A8B-9587-40A9-8FB2-E54C7893D6E3}" presName="rootConnector" presStyleLbl="node2" presStyleIdx="1" presStyleCnt="4"/>
      <dgm:spPr/>
      <dgm:t>
        <a:bodyPr/>
        <a:lstStyle/>
        <a:p>
          <a:endParaRPr lang="en-US"/>
        </a:p>
      </dgm:t>
    </dgm:pt>
    <dgm:pt modelId="{FE5DB16E-0067-4A93-B228-A7525641904D}" type="pres">
      <dgm:prSet presAssocID="{39825A8B-9587-40A9-8FB2-E54C7893D6E3}" presName="hierChild4" presStyleCnt="0"/>
      <dgm:spPr/>
    </dgm:pt>
    <dgm:pt modelId="{B9D7E291-2533-4881-AE5F-31D758D7B772}" type="pres">
      <dgm:prSet presAssocID="{39825A8B-9587-40A9-8FB2-E54C7893D6E3}" presName="hierChild5" presStyleCnt="0"/>
      <dgm:spPr/>
    </dgm:pt>
    <dgm:pt modelId="{C07745C0-D3C2-4295-B0A3-467A9FC4EF0A}" type="pres">
      <dgm:prSet presAssocID="{8E0E4282-218D-4E1E-8AD1-735661BA3A34}" presName="Name35" presStyleLbl="parChTrans1D2" presStyleIdx="2" presStyleCnt="6"/>
      <dgm:spPr/>
      <dgm:t>
        <a:bodyPr/>
        <a:lstStyle/>
        <a:p>
          <a:endParaRPr lang="en-US"/>
        </a:p>
      </dgm:t>
    </dgm:pt>
    <dgm:pt modelId="{170F028E-0ECE-478E-B813-7060FD3DC536}" type="pres">
      <dgm:prSet presAssocID="{7E86FE95-F6E3-4B01-A666-2E7D5444098F}" presName="hierRoot2" presStyleCnt="0">
        <dgm:presLayoutVars>
          <dgm:hierBranch/>
        </dgm:presLayoutVars>
      </dgm:prSet>
      <dgm:spPr/>
    </dgm:pt>
    <dgm:pt modelId="{2E039C64-90F5-46AD-8B34-F0B8CC3AFA35}" type="pres">
      <dgm:prSet presAssocID="{7E86FE95-F6E3-4B01-A666-2E7D5444098F}" presName="rootComposite" presStyleCnt="0"/>
      <dgm:spPr/>
    </dgm:pt>
    <dgm:pt modelId="{699C63B9-A431-44E7-9469-59515BDAF07E}" type="pres">
      <dgm:prSet presAssocID="{7E86FE95-F6E3-4B01-A666-2E7D5444098F}" presName="rootText" presStyleLbl="node2" presStyleIdx="2" presStyleCnt="4">
        <dgm:presLayoutVars>
          <dgm:chPref val="3"/>
        </dgm:presLayoutVars>
      </dgm:prSet>
      <dgm:spPr/>
      <dgm:t>
        <a:bodyPr/>
        <a:lstStyle/>
        <a:p>
          <a:endParaRPr lang="en-US"/>
        </a:p>
      </dgm:t>
    </dgm:pt>
    <dgm:pt modelId="{88C79B83-EC5A-4503-ABD0-D50D296A508A}" type="pres">
      <dgm:prSet presAssocID="{7E86FE95-F6E3-4B01-A666-2E7D5444098F}" presName="rootConnector" presStyleLbl="node2" presStyleIdx="2" presStyleCnt="4"/>
      <dgm:spPr/>
      <dgm:t>
        <a:bodyPr/>
        <a:lstStyle/>
        <a:p>
          <a:endParaRPr lang="en-US"/>
        </a:p>
      </dgm:t>
    </dgm:pt>
    <dgm:pt modelId="{7BD3045C-F74E-4001-B285-186119F0FEF2}" type="pres">
      <dgm:prSet presAssocID="{7E86FE95-F6E3-4B01-A666-2E7D5444098F}" presName="hierChild4" presStyleCnt="0"/>
      <dgm:spPr/>
    </dgm:pt>
    <dgm:pt modelId="{6FEEA3D3-40BB-42F8-976B-464F10659919}" type="pres">
      <dgm:prSet presAssocID="{7E86FE95-F6E3-4B01-A666-2E7D5444098F}" presName="hierChild5" presStyleCnt="0"/>
      <dgm:spPr/>
    </dgm:pt>
    <dgm:pt modelId="{F8A885EA-DF9C-4A34-BA3E-93FAF762103D}" type="pres">
      <dgm:prSet presAssocID="{B536E726-9AD8-48A0-912C-90802EC812A4}" presName="Name35" presStyleLbl="parChTrans1D2" presStyleIdx="3" presStyleCnt="6"/>
      <dgm:spPr/>
      <dgm:t>
        <a:bodyPr/>
        <a:lstStyle/>
        <a:p>
          <a:endParaRPr lang="en-US"/>
        </a:p>
      </dgm:t>
    </dgm:pt>
    <dgm:pt modelId="{00B73FEB-B68A-4ECD-9735-56C6514DF2F3}" type="pres">
      <dgm:prSet presAssocID="{99E480DA-6BFE-4B78-997B-D5354D49FCB7}" presName="hierRoot2" presStyleCnt="0">
        <dgm:presLayoutVars>
          <dgm:hierBranch/>
        </dgm:presLayoutVars>
      </dgm:prSet>
      <dgm:spPr/>
    </dgm:pt>
    <dgm:pt modelId="{9D4AB07F-33F6-4214-9123-711E8484FB4E}" type="pres">
      <dgm:prSet presAssocID="{99E480DA-6BFE-4B78-997B-D5354D49FCB7}" presName="rootComposite" presStyleCnt="0"/>
      <dgm:spPr/>
    </dgm:pt>
    <dgm:pt modelId="{72DE8267-3655-4182-9BFB-E43C943C96CD}" type="pres">
      <dgm:prSet presAssocID="{99E480DA-6BFE-4B78-997B-D5354D49FCB7}" presName="rootText" presStyleLbl="node2" presStyleIdx="3" presStyleCnt="4">
        <dgm:presLayoutVars>
          <dgm:chPref val="3"/>
        </dgm:presLayoutVars>
      </dgm:prSet>
      <dgm:spPr/>
      <dgm:t>
        <a:bodyPr/>
        <a:lstStyle/>
        <a:p>
          <a:endParaRPr lang="en-US"/>
        </a:p>
      </dgm:t>
    </dgm:pt>
    <dgm:pt modelId="{D2EF0C1D-4EBA-4795-95FF-D3BCD17FEF79}" type="pres">
      <dgm:prSet presAssocID="{99E480DA-6BFE-4B78-997B-D5354D49FCB7}" presName="rootConnector" presStyleLbl="node2" presStyleIdx="3" presStyleCnt="4"/>
      <dgm:spPr/>
      <dgm:t>
        <a:bodyPr/>
        <a:lstStyle/>
        <a:p>
          <a:endParaRPr lang="en-US"/>
        </a:p>
      </dgm:t>
    </dgm:pt>
    <dgm:pt modelId="{9F17F616-CD81-4667-A24F-26BA8640FF63}" type="pres">
      <dgm:prSet presAssocID="{99E480DA-6BFE-4B78-997B-D5354D49FCB7}" presName="hierChild4" presStyleCnt="0"/>
      <dgm:spPr/>
    </dgm:pt>
    <dgm:pt modelId="{F8A22E6D-664C-4BA7-804E-AA662CF37CF1}" type="pres">
      <dgm:prSet presAssocID="{99E480DA-6BFE-4B78-997B-D5354D49FCB7}" presName="hierChild5" presStyleCnt="0"/>
      <dgm:spPr/>
    </dgm:pt>
    <dgm:pt modelId="{7E46A8F6-742A-4FDF-BBEF-3EC5081B7B9B}" type="pres">
      <dgm:prSet presAssocID="{876E088B-2D26-445E-AB1A-54327E76FBC4}" presName="hierChild3" presStyleCnt="0"/>
      <dgm:spPr/>
    </dgm:pt>
    <dgm:pt modelId="{28749848-68D5-4B40-8F56-C1D2197B0D6F}" type="pres">
      <dgm:prSet presAssocID="{E5F98B6A-AAAF-47D7-B0C6-F14EF60E8AE7}" presName="Name111" presStyleLbl="parChTrans1D2" presStyleIdx="4" presStyleCnt="6"/>
      <dgm:spPr/>
      <dgm:t>
        <a:bodyPr/>
        <a:lstStyle/>
        <a:p>
          <a:endParaRPr lang="en-US"/>
        </a:p>
      </dgm:t>
    </dgm:pt>
    <dgm:pt modelId="{19033E6A-9612-4C96-AAF5-B3235BD9A20F}" type="pres">
      <dgm:prSet presAssocID="{023D061D-8AD2-4C0E-B903-96CB6B9B09E0}" presName="hierRoot3" presStyleCnt="0">
        <dgm:presLayoutVars>
          <dgm:hierBranch/>
        </dgm:presLayoutVars>
      </dgm:prSet>
      <dgm:spPr/>
    </dgm:pt>
    <dgm:pt modelId="{FB9EBED5-81EC-46D5-BB5A-AE8E7016EBBF}" type="pres">
      <dgm:prSet presAssocID="{023D061D-8AD2-4C0E-B903-96CB6B9B09E0}" presName="rootComposite3" presStyleCnt="0"/>
      <dgm:spPr/>
    </dgm:pt>
    <dgm:pt modelId="{FA4C8C3F-E08D-4E77-8C69-CB2277E83927}" type="pres">
      <dgm:prSet presAssocID="{023D061D-8AD2-4C0E-B903-96CB6B9B09E0}" presName="rootText3" presStyleLbl="asst1" presStyleIdx="0" presStyleCnt="2">
        <dgm:presLayoutVars>
          <dgm:chPref val="3"/>
        </dgm:presLayoutVars>
      </dgm:prSet>
      <dgm:spPr/>
      <dgm:t>
        <a:bodyPr/>
        <a:lstStyle/>
        <a:p>
          <a:endParaRPr lang="en-US"/>
        </a:p>
      </dgm:t>
    </dgm:pt>
    <dgm:pt modelId="{CE12BB7B-17A7-492F-96E4-D7FBADC9B4D7}" type="pres">
      <dgm:prSet presAssocID="{023D061D-8AD2-4C0E-B903-96CB6B9B09E0}" presName="rootConnector3" presStyleLbl="asst1" presStyleIdx="0" presStyleCnt="2"/>
      <dgm:spPr/>
      <dgm:t>
        <a:bodyPr/>
        <a:lstStyle/>
        <a:p>
          <a:endParaRPr lang="en-US"/>
        </a:p>
      </dgm:t>
    </dgm:pt>
    <dgm:pt modelId="{9443C603-A80B-4BEE-9A9F-E9843672842D}" type="pres">
      <dgm:prSet presAssocID="{023D061D-8AD2-4C0E-B903-96CB6B9B09E0}" presName="hierChild6" presStyleCnt="0"/>
      <dgm:spPr/>
    </dgm:pt>
    <dgm:pt modelId="{1CE2E79F-0120-4AD2-A199-3E14584F0BD0}" type="pres">
      <dgm:prSet presAssocID="{023D061D-8AD2-4C0E-B903-96CB6B9B09E0}" presName="hierChild7" presStyleCnt="0"/>
      <dgm:spPr/>
    </dgm:pt>
    <dgm:pt modelId="{18E75BB3-55CD-4F5E-9090-FBF1EC977849}" type="pres">
      <dgm:prSet presAssocID="{F368C59A-D48D-4B04-B8A8-C664091213B1}" presName="Name111" presStyleLbl="parChTrans1D2" presStyleIdx="5" presStyleCnt="6"/>
      <dgm:spPr/>
      <dgm:t>
        <a:bodyPr/>
        <a:lstStyle/>
        <a:p>
          <a:endParaRPr lang="en-US"/>
        </a:p>
      </dgm:t>
    </dgm:pt>
    <dgm:pt modelId="{BDF959AC-F955-40C9-9344-350E57A5E291}" type="pres">
      <dgm:prSet presAssocID="{A465834F-19B5-424D-9949-BF0E703AD05F}" presName="hierRoot3" presStyleCnt="0">
        <dgm:presLayoutVars>
          <dgm:hierBranch/>
        </dgm:presLayoutVars>
      </dgm:prSet>
      <dgm:spPr/>
    </dgm:pt>
    <dgm:pt modelId="{B6BF152C-E587-4C06-A380-6469DD95FFB4}" type="pres">
      <dgm:prSet presAssocID="{A465834F-19B5-424D-9949-BF0E703AD05F}" presName="rootComposite3" presStyleCnt="0"/>
      <dgm:spPr/>
    </dgm:pt>
    <dgm:pt modelId="{10853FAC-B286-4484-9FBD-A6938987EC87}" type="pres">
      <dgm:prSet presAssocID="{A465834F-19B5-424D-9949-BF0E703AD05F}" presName="rootText3" presStyleLbl="asst1" presStyleIdx="1" presStyleCnt="2">
        <dgm:presLayoutVars>
          <dgm:chPref val="3"/>
        </dgm:presLayoutVars>
      </dgm:prSet>
      <dgm:spPr/>
      <dgm:t>
        <a:bodyPr/>
        <a:lstStyle/>
        <a:p>
          <a:endParaRPr lang="en-US"/>
        </a:p>
      </dgm:t>
    </dgm:pt>
    <dgm:pt modelId="{A0AEAB64-35E4-4812-8913-E60FB3D266F6}" type="pres">
      <dgm:prSet presAssocID="{A465834F-19B5-424D-9949-BF0E703AD05F}" presName="rootConnector3" presStyleLbl="asst1" presStyleIdx="1" presStyleCnt="2"/>
      <dgm:spPr/>
      <dgm:t>
        <a:bodyPr/>
        <a:lstStyle/>
        <a:p>
          <a:endParaRPr lang="en-US"/>
        </a:p>
      </dgm:t>
    </dgm:pt>
    <dgm:pt modelId="{679ACF72-23D8-403B-A303-A59BD4D525C6}" type="pres">
      <dgm:prSet presAssocID="{A465834F-19B5-424D-9949-BF0E703AD05F}" presName="hierChild6" presStyleCnt="0"/>
      <dgm:spPr/>
    </dgm:pt>
    <dgm:pt modelId="{BFE466DC-9D65-4CD4-95D7-BB0BE0A96295}" type="pres">
      <dgm:prSet presAssocID="{A465834F-19B5-424D-9949-BF0E703AD05F}" presName="hierChild7" presStyleCnt="0"/>
      <dgm:spPr/>
    </dgm:pt>
  </dgm:ptLst>
  <dgm:cxnLst>
    <dgm:cxn modelId="{F9591578-B9DC-44F3-87BF-EFCF0FBBCBDF}" type="presOf" srcId="{0EF491F4-F1E6-411F-9CF5-7D00692034F7}" destId="{5679684D-E7B5-46A3-B611-36F2772E2CA2}" srcOrd="0" destOrd="0" presId="urn:microsoft.com/office/officeart/2005/8/layout/orgChart1"/>
    <dgm:cxn modelId="{7636B0EB-E9DE-4AB1-8ED5-5ADA8696F265}" type="presOf" srcId="{1D689572-8B23-4ADE-8E63-CCC0FDBB5938}" destId="{6495AD1B-D68D-4F43-A95A-342AB21E4332}" srcOrd="0" destOrd="0" presId="urn:microsoft.com/office/officeart/2005/8/layout/orgChart1"/>
    <dgm:cxn modelId="{290A513D-0510-4127-984B-2CFC9F6A5D60}" type="presOf" srcId="{876E088B-2D26-445E-AB1A-54327E76FBC4}" destId="{B837BF2F-43FA-4705-9AAB-4A953032A7CD}" srcOrd="1" destOrd="0" presId="urn:microsoft.com/office/officeart/2005/8/layout/orgChart1"/>
    <dgm:cxn modelId="{AD40875C-A063-4EB3-9F8D-AF75E3F6DBD5}" srcId="{876E088B-2D26-445E-AB1A-54327E76FBC4}" destId="{99E480DA-6BFE-4B78-997B-D5354D49FCB7}" srcOrd="5" destOrd="0" parTransId="{B536E726-9AD8-48A0-912C-90802EC812A4}" sibTransId="{68CCF37D-EEFE-46BC-A8B7-8D0D5C35C571}"/>
    <dgm:cxn modelId="{95D028DA-7615-4A85-B350-6ABE8639BD91}" type="presOf" srcId="{99E480DA-6BFE-4B78-997B-D5354D49FCB7}" destId="{D2EF0C1D-4EBA-4795-95FF-D3BCD17FEF79}" srcOrd="1" destOrd="0" presId="urn:microsoft.com/office/officeart/2005/8/layout/orgChart1"/>
    <dgm:cxn modelId="{67CA663E-1CA0-46A3-A56D-EF3F09CEBFDF}" type="presOf" srcId="{A465834F-19B5-424D-9949-BF0E703AD05F}" destId="{A0AEAB64-35E4-4812-8913-E60FB3D266F6}" srcOrd="1" destOrd="0" presId="urn:microsoft.com/office/officeart/2005/8/layout/orgChart1"/>
    <dgm:cxn modelId="{2330633C-43E2-4EAC-86A9-8DA958F2ECD0}" srcId="{876E088B-2D26-445E-AB1A-54327E76FBC4}" destId="{0EF491F4-F1E6-411F-9CF5-7D00692034F7}" srcOrd="2" destOrd="0" parTransId="{1D689572-8B23-4ADE-8E63-CCC0FDBB5938}" sibTransId="{B673FFB5-CAF6-4A0B-AEF0-CA219946D279}"/>
    <dgm:cxn modelId="{94D456A3-B5DD-4FFF-8D62-EFB5B8329B88}" type="presOf" srcId="{876E088B-2D26-445E-AB1A-54327E76FBC4}" destId="{B58BEB25-DFC1-4348-B968-30D32D1FA542}" srcOrd="0" destOrd="0" presId="urn:microsoft.com/office/officeart/2005/8/layout/orgChart1"/>
    <dgm:cxn modelId="{951575C3-88C7-4DA9-9D49-F71AE113C816}" type="presOf" srcId="{023D061D-8AD2-4C0E-B903-96CB6B9B09E0}" destId="{FA4C8C3F-E08D-4E77-8C69-CB2277E83927}" srcOrd="0" destOrd="0" presId="urn:microsoft.com/office/officeart/2005/8/layout/orgChart1"/>
    <dgm:cxn modelId="{C4882B4B-65C2-4032-A4F4-6D46A1F17F07}" type="presOf" srcId="{B536E726-9AD8-48A0-912C-90802EC812A4}" destId="{F8A885EA-DF9C-4A34-BA3E-93FAF762103D}" srcOrd="0" destOrd="0" presId="urn:microsoft.com/office/officeart/2005/8/layout/orgChart1"/>
    <dgm:cxn modelId="{ED0F4CBE-19F6-4DE2-887C-046A026F4D10}" type="presOf" srcId="{99E480DA-6BFE-4B78-997B-D5354D49FCB7}" destId="{72DE8267-3655-4182-9BFB-E43C943C96CD}" srcOrd="0" destOrd="0" presId="urn:microsoft.com/office/officeart/2005/8/layout/orgChart1"/>
    <dgm:cxn modelId="{D4F788BE-60DF-4ACA-9269-7D3C52F6EF82}" srcId="{2CE1D6BD-C759-417E-9897-068E43E8BCEC}" destId="{876E088B-2D26-445E-AB1A-54327E76FBC4}" srcOrd="0" destOrd="0" parTransId="{AFFDFDC8-67CF-4843-967F-AEF5DE382459}" sibTransId="{4BA21822-1AA5-4A27-A6EB-ED65EE64DCA6}"/>
    <dgm:cxn modelId="{5A4B08C5-343E-4E95-B035-CEC96BEFF872}" type="presOf" srcId="{0EF491F4-F1E6-411F-9CF5-7D00692034F7}" destId="{C2C5DD71-84EF-4D0C-9754-B5CB8E03F2BB}" srcOrd="1" destOrd="0" presId="urn:microsoft.com/office/officeart/2005/8/layout/orgChart1"/>
    <dgm:cxn modelId="{91EC63FB-011F-4C08-816A-638BB50E4977}" type="presOf" srcId="{39825A8B-9587-40A9-8FB2-E54C7893D6E3}" destId="{A036B89A-DE6E-42C3-9186-F90C223617E7}" srcOrd="1" destOrd="0" presId="urn:microsoft.com/office/officeart/2005/8/layout/orgChart1"/>
    <dgm:cxn modelId="{00C60021-7E2D-4E1E-AB32-E87F461593D8}" srcId="{876E088B-2D26-445E-AB1A-54327E76FBC4}" destId="{023D061D-8AD2-4C0E-B903-96CB6B9B09E0}" srcOrd="0" destOrd="0" parTransId="{E5F98B6A-AAAF-47D7-B0C6-F14EF60E8AE7}" sibTransId="{59E6DEBC-6E06-4679-B5C4-EFF64C803068}"/>
    <dgm:cxn modelId="{221C44F3-5989-4853-ACFD-DA3CC0DEF77B}" type="presOf" srcId="{2CE1D6BD-C759-417E-9897-068E43E8BCEC}" destId="{2FD7E1A1-7A31-4030-AC87-3DF939CE3770}" srcOrd="0" destOrd="0" presId="urn:microsoft.com/office/officeart/2005/8/layout/orgChart1"/>
    <dgm:cxn modelId="{93B64402-CE7B-4C98-844D-DE2985A1A520}" type="presOf" srcId="{8E0E4282-218D-4E1E-8AD1-735661BA3A34}" destId="{C07745C0-D3C2-4295-B0A3-467A9FC4EF0A}" srcOrd="0" destOrd="0" presId="urn:microsoft.com/office/officeart/2005/8/layout/orgChart1"/>
    <dgm:cxn modelId="{1558C6AC-9C6B-478C-A488-28611ABB3502}" type="presOf" srcId="{023D061D-8AD2-4C0E-B903-96CB6B9B09E0}" destId="{CE12BB7B-17A7-492F-96E4-D7FBADC9B4D7}" srcOrd="1" destOrd="0" presId="urn:microsoft.com/office/officeart/2005/8/layout/orgChart1"/>
    <dgm:cxn modelId="{C9431878-8834-4FA6-BA2B-6DF701FC9C9B}" type="presOf" srcId="{39825A8B-9587-40A9-8FB2-E54C7893D6E3}" destId="{2AF856F4-09C8-4B39-BCF6-D98B4C63C6E8}" srcOrd="0" destOrd="0" presId="urn:microsoft.com/office/officeart/2005/8/layout/orgChart1"/>
    <dgm:cxn modelId="{4E72BE4E-F9D8-4BB7-A530-88A8B20C1385}" type="presOf" srcId="{7E86FE95-F6E3-4B01-A666-2E7D5444098F}" destId="{699C63B9-A431-44E7-9469-59515BDAF07E}" srcOrd="0" destOrd="0" presId="urn:microsoft.com/office/officeart/2005/8/layout/orgChart1"/>
    <dgm:cxn modelId="{96820BAF-3743-4646-A808-764ECAD6DA4E}" type="presOf" srcId="{F368C59A-D48D-4B04-B8A8-C664091213B1}" destId="{18E75BB3-55CD-4F5E-9090-FBF1EC977849}" srcOrd="0" destOrd="0" presId="urn:microsoft.com/office/officeart/2005/8/layout/orgChart1"/>
    <dgm:cxn modelId="{7AFAEEBC-ABE0-4D7F-9956-DE1441486BD9}" type="presOf" srcId="{71725BEF-A148-4D43-BE1A-B4174E4F7285}" destId="{38F9697E-58AE-4DD2-9259-068936620AFA}" srcOrd="0" destOrd="0" presId="urn:microsoft.com/office/officeart/2005/8/layout/orgChart1"/>
    <dgm:cxn modelId="{B6FB6024-FC22-4938-B59D-C6BAD58D43FE}" type="presOf" srcId="{A465834F-19B5-424D-9949-BF0E703AD05F}" destId="{10853FAC-B286-4484-9FBD-A6938987EC87}" srcOrd="0" destOrd="0" presId="urn:microsoft.com/office/officeart/2005/8/layout/orgChart1"/>
    <dgm:cxn modelId="{529F1617-66F1-4E78-ACB5-B36FF17D0D99}" srcId="{876E088B-2D26-445E-AB1A-54327E76FBC4}" destId="{A465834F-19B5-424D-9949-BF0E703AD05F}" srcOrd="1" destOrd="0" parTransId="{F368C59A-D48D-4B04-B8A8-C664091213B1}" sibTransId="{46A1E09B-8711-49DF-B8A1-74B380FC4312}"/>
    <dgm:cxn modelId="{0528F2FD-C1BF-4BDE-9FF8-6A72762B6AEA}" type="presOf" srcId="{E5F98B6A-AAAF-47D7-B0C6-F14EF60E8AE7}" destId="{28749848-68D5-4B40-8F56-C1D2197B0D6F}" srcOrd="0" destOrd="0" presId="urn:microsoft.com/office/officeart/2005/8/layout/orgChart1"/>
    <dgm:cxn modelId="{BE0CF83B-4765-476C-A6EA-728C60C0B1F3}" type="presOf" srcId="{7E86FE95-F6E3-4B01-A666-2E7D5444098F}" destId="{88C79B83-EC5A-4503-ABD0-D50D296A508A}" srcOrd="1" destOrd="0" presId="urn:microsoft.com/office/officeart/2005/8/layout/orgChart1"/>
    <dgm:cxn modelId="{52B78FE5-03D0-4309-AF03-79FA58588DEF}" srcId="{876E088B-2D26-445E-AB1A-54327E76FBC4}" destId="{39825A8B-9587-40A9-8FB2-E54C7893D6E3}" srcOrd="3" destOrd="0" parTransId="{71725BEF-A148-4D43-BE1A-B4174E4F7285}" sibTransId="{ECF47EDA-75AF-46C9-BBB0-BF707702E135}"/>
    <dgm:cxn modelId="{D32BE096-3BAA-463A-91A7-B6E8792B4D2E}" srcId="{876E088B-2D26-445E-AB1A-54327E76FBC4}" destId="{7E86FE95-F6E3-4B01-A666-2E7D5444098F}" srcOrd="4" destOrd="0" parTransId="{8E0E4282-218D-4E1E-8AD1-735661BA3A34}" sibTransId="{EEE9D74C-D84E-4AA9-9025-E85B05A36D89}"/>
    <dgm:cxn modelId="{C21CF1CD-C769-49C8-B4A2-04DE9B345C01}" type="presParOf" srcId="{2FD7E1A1-7A31-4030-AC87-3DF939CE3770}" destId="{274C311F-43C8-4042-9AE5-E523FCC02FFA}" srcOrd="0" destOrd="0" presId="urn:microsoft.com/office/officeart/2005/8/layout/orgChart1"/>
    <dgm:cxn modelId="{95781746-89C3-4C5C-BFE5-B6DB39035A29}" type="presParOf" srcId="{274C311F-43C8-4042-9AE5-E523FCC02FFA}" destId="{ECE52A02-5069-4F89-8117-86A53C9A23A0}" srcOrd="0" destOrd="0" presId="urn:microsoft.com/office/officeart/2005/8/layout/orgChart1"/>
    <dgm:cxn modelId="{0AB77ABA-3DF7-4A42-92AE-94C02952816C}" type="presParOf" srcId="{ECE52A02-5069-4F89-8117-86A53C9A23A0}" destId="{B58BEB25-DFC1-4348-B968-30D32D1FA542}" srcOrd="0" destOrd="0" presId="urn:microsoft.com/office/officeart/2005/8/layout/orgChart1"/>
    <dgm:cxn modelId="{475C7FED-5238-4670-A7C4-708FFBE6234B}" type="presParOf" srcId="{ECE52A02-5069-4F89-8117-86A53C9A23A0}" destId="{B837BF2F-43FA-4705-9AAB-4A953032A7CD}" srcOrd="1" destOrd="0" presId="urn:microsoft.com/office/officeart/2005/8/layout/orgChart1"/>
    <dgm:cxn modelId="{45688913-8BDE-48B1-A947-833624B4E7D9}" type="presParOf" srcId="{274C311F-43C8-4042-9AE5-E523FCC02FFA}" destId="{57973A28-6958-4859-9E8B-414464CBCBC0}" srcOrd="1" destOrd="0" presId="urn:microsoft.com/office/officeart/2005/8/layout/orgChart1"/>
    <dgm:cxn modelId="{21BF60A7-2E02-47A0-AA2E-2FF0AB4F1250}" type="presParOf" srcId="{57973A28-6958-4859-9E8B-414464CBCBC0}" destId="{6495AD1B-D68D-4F43-A95A-342AB21E4332}" srcOrd="0" destOrd="0" presId="urn:microsoft.com/office/officeart/2005/8/layout/orgChart1"/>
    <dgm:cxn modelId="{D400BED3-CF60-414C-9D4E-61A8B9CD227F}" type="presParOf" srcId="{57973A28-6958-4859-9E8B-414464CBCBC0}" destId="{075798F2-5CFD-4904-9DB9-BD267469DE40}" srcOrd="1" destOrd="0" presId="urn:microsoft.com/office/officeart/2005/8/layout/orgChart1"/>
    <dgm:cxn modelId="{E46124DB-611F-4175-9427-91299FC099B1}" type="presParOf" srcId="{075798F2-5CFD-4904-9DB9-BD267469DE40}" destId="{2731E1C1-6825-4B3F-AC32-98D4214E21AD}" srcOrd="0" destOrd="0" presId="urn:microsoft.com/office/officeart/2005/8/layout/orgChart1"/>
    <dgm:cxn modelId="{C5C1E660-E780-4FFE-8D77-EE606BF3555C}" type="presParOf" srcId="{2731E1C1-6825-4B3F-AC32-98D4214E21AD}" destId="{5679684D-E7B5-46A3-B611-36F2772E2CA2}" srcOrd="0" destOrd="0" presId="urn:microsoft.com/office/officeart/2005/8/layout/orgChart1"/>
    <dgm:cxn modelId="{D3F18479-C274-424F-9A40-5E905F0EBF53}" type="presParOf" srcId="{2731E1C1-6825-4B3F-AC32-98D4214E21AD}" destId="{C2C5DD71-84EF-4D0C-9754-B5CB8E03F2BB}" srcOrd="1" destOrd="0" presId="urn:microsoft.com/office/officeart/2005/8/layout/orgChart1"/>
    <dgm:cxn modelId="{088E9337-5185-45ED-88D8-D6380A1F73A9}" type="presParOf" srcId="{075798F2-5CFD-4904-9DB9-BD267469DE40}" destId="{8571C8D1-D155-4E49-8397-57E66328B834}" srcOrd="1" destOrd="0" presId="urn:microsoft.com/office/officeart/2005/8/layout/orgChart1"/>
    <dgm:cxn modelId="{AD712C8C-6C76-41C8-8329-9D5BD2378F31}" type="presParOf" srcId="{075798F2-5CFD-4904-9DB9-BD267469DE40}" destId="{8ACFD7E6-EE1A-45F5-97D1-C0D9E84CEF20}" srcOrd="2" destOrd="0" presId="urn:microsoft.com/office/officeart/2005/8/layout/orgChart1"/>
    <dgm:cxn modelId="{160C4B14-9C9E-4713-A408-1227C0CED6C7}" type="presParOf" srcId="{57973A28-6958-4859-9E8B-414464CBCBC0}" destId="{38F9697E-58AE-4DD2-9259-068936620AFA}" srcOrd="2" destOrd="0" presId="urn:microsoft.com/office/officeart/2005/8/layout/orgChart1"/>
    <dgm:cxn modelId="{4886F918-D038-44C6-B334-8596F22C448E}" type="presParOf" srcId="{57973A28-6958-4859-9E8B-414464CBCBC0}" destId="{8FB3A419-E040-4D27-B5FF-566E789C250E}" srcOrd="3" destOrd="0" presId="urn:microsoft.com/office/officeart/2005/8/layout/orgChart1"/>
    <dgm:cxn modelId="{095709B9-805E-4F7E-A7A9-B69631268912}" type="presParOf" srcId="{8FB3A419-E040-4D27-B5FF-566E789C250E}" destId="{F3396122-68FC-4335-A942-27EE061A1A50}" srcOrd="0" destOrd="0" presId="urn:microsoft.com/office/officeart/2005/8/layout/orgChart1"/>
    <dgm:cxn modelId="{33B424AD-A8A0-43B7-B1B3-15723661ECED}" type="presParOf" srcId="{F3396122-68FC-4335-A942-27EE061A1A50}" destId="{2AF856F4-09C8-4B39-BCF6-D98B4C63C6E8}" srcOrd="0" destOrd="0" presId="urn:microsoft.com/office/officeart/2005/8/layout/orgChart1"/>
    <dgm:cxn modelId="{3088F924-BF87-4C02-988F-742BDAF02014}" type="presParOf" srcId="{F3396122-68FC-4335-A942-27EE061A1A50}" destId="{A036B89A-DE6E-42C3-9186-F90C223617E7}" srcOrd="1" destOrd="0" presId="urn:microsoft.com/office/officeart/2005/8/layout/orgChart1"/>
    <dgm:cxn modelId="{260F01F5-17C1-43E8-BD71-378CABAC02FE}" type="presParOf" srcId="{8FB3A419-E040-4D27-B5FF-566E789C250E}" destId="{FE5DB16E-0067-4A93-B228-A7525641904D}" srcOrd="1" destOrd="0" presId="urn:microsoft.com/office/officeart/2005/8/layout/orgChart1"/>
    <dgm:cxn modelId="{72251F4C-3635-460C-A7E4-878858212AC2}" type="presParOf" srcId="{8FB3A419-E040-4D27-B5FF-566E789C250E}" destId="{B9D7E291-2533-4881-AE5F-31D758D7B772}" srcOrd="2" destOrd="0" presId="urn:microsoft.com/office/officeart/2005/8/layout/orgChart1"/>
    <dgm:cxn modelId="{0CEB926E-17BF-4115-A1E9-9564A51DED7E}" type="presParOf" srcId="{57973A28-6958-4859-9E8B-414464CBCBC0}" destId="{C07745C0-D3C2-4295-B0A3-467A9FC4EF0A}" srcOrd="4" destOrd="0" presId="urn:microsoft.com/office/officeart/2005/8/layout/orgChart1"/>
    <dgm:cxn modelId="{10CA12D3-B79C-46C7-ACC7-54EDA526CE06}" type="presParOf" srcId="{57973A28-6958-4859-9E8B-414464CBCBC0}" destId="{170F028E-0ECE-478E-B813-7060FD3DC536}" srcOrd="5" destOrd="0" presId="urn:microsoft.com/office/officeart/2005/8/layout/orgChart1"/>
    <dgm:cxn modelId="{0512848D-D3DB-4E6F-9E61-3EA05826BD37}" type="presParOf" srcId="{170F028E-0ECE-478E-B813-7060FD3DC536}" destId="{2E039C64-90F5-46AD-8B34-F0B8CC3AFA35}" srcOrd="0" destOrd="0" presId="urn:microsoft.com/office/officeart/2005/8/layout/orgChart1"/>
    <dgm:cxn modelId="{2B21631D-D4DB-4DA3-AA7C-D6527AA2E1DA}" type="presParOf" srcId="{2E039C64-90F5-46AD-8B34-F0B8CC3AFA35}" destId="{699C63B9-A431-44E7-9469-59515BDAF07E}" srcOrd="0" destOrd="0" presId="urn:microsoft.com/office/officeart/2005/8/layout/orgChart1"/>
    <dgm:cxn modelId="{E5D702C1-9C25-456D-9CFD-AFD6BD4FD3F2}" type="presParOf" srcId="{2E039C64-90F5-46AD-8B34-F0B8CC3AFA35}" destId="{88C79B83-EC5A-4503-ABD0-D50D296A508A}" srcOrd="1" destOrd="0" presId="urn:microsoft.com/office/officeart/2005/8/layout/orgChart1"/>
    <dgm:cxn modelId="{B075EF6F-3279-4084-A5C8-EDEEA9A0E0EA}" type="presParOf" srcId="{170F028E-0ECE-478E-B813-7060FD3DC536}" destId="{7BD3045C-F74E-4001-B285-186119F0FEF2}" srcOrd="1" destOrd="0" presId="urn:microsoft.com/office/officeart/2005/8/layout/orgChart1"/>
    <dgm:cxn modelId="{94BE97DE-BE65-44D0-BAFC-93CD053CAFAE}" type="presParOf" srcId="{170F028E-0ECE-478E-B813-7060FD3DC536}" destId="{6FEEA3D3-40BB-42F8-976B-464F10659919}" srcOrd="2" destOrd="0" presId="urn:microsoft.com/office/officeart/2005/8/layout/orgChart1"/>
    <dgm:cxn modelId="{EECBF306-A02D-434C-A868-BFA340E78128}" type="presParOf" srcId="{57973A28-6958-4859-9E8B-414464CBCBC0}" destId="{F8A885EA-DF9C-4A34-BA3E-93FAF762103D}" srcOrd="6" destOrd="0" presId="urn:microsoft.com/office/officeart/2005/8/layout/orgChart1"/>
    <dgm:cxn modelId="{132A25BE-A547-40DD-AD30-1E6CE3D1F55F}" type="presParOf" srcId="{57973A28-6958-4859-9E8B-414464CBCBC0}" destId="{00B73FEB-B68A-4ECD-9735-56C6514DF2F3}" srcOrd="7" destOrd="0" presId="urn:microsoft.com/office/officeart/2005/8/layout/orgChart1"/>
    <dgm:cxn modelId="{5765ED93-1D1C-4C50-AD7A-7723D86AA7DA}" type="presParOf" srcId="{00B73FEB-B68A-4ECD-9735-56C6514DF2F3}" destId="{9D4AB07F-33F6-4214-9123-711E8484FB4E}" srcOrd="0" destOrd="0" presId="urn:microsoft.com/office/officeart/2005/8/layout/orgChart1"/>
    <dgm:cxn modelId="{6FDF7C52-EE70-4D66-A5D0-DEF1093FE085}" type="presParOf" srcId="{9D4AB07F-33F6-4214-9123-711E8484FB4E}" destId="{72DE8267-3655-4182-9BFB-E43C943C96CD}" srcOrd="0" destOrd="0" presId="urn:microsoft.com/office/officeart/2005/8/layout/orgChart1"/>
    <dgm:cxn modelId="{01A7A9CB-9495-4D8E-80B5-0DFD7047CBF7}" type="presParOf" srcId="{9D4AB07F-33F6-4214-9123-711E8484FB4E}" destId="{D2EF0C1D-4EBA-4795-95FF-D3BCD17FEF79}" srcOrd="1" destOrd="0" presId="urn:microsoft.com/office/officeart/2005/8/layout/orgChart1"/>
    <dgm:cxn modelId="{4E46776D-00D6-4F97-A780-CDC14BF455C0}" type="presParOf" srcId="{00B73FEB-B68A-4ECD-9735-56C6514DF2F3}" destId="{9F17F616-CD81-4667-A24F-26BA8640FF63}" srcOrd="1" destOrd="0" presId="urn:microsoft.com/office/officeart/2005/8/layout/orgChart1"/>
    <dgm:cxn modelId="{6E76B71A-E8DC-4B0B-86A9-3933E438D2BA}" type="presParOf" srcId="{00B73FEB-B68A-4ECD-9735-56C6514DF2F3}" destId="{F8A22E6D-664C-4BA7-804E-AA662CF37CF1}" srcOrd="2" destOrd="0" presId="urn:microsoft.com/office/officeart/2005/8/layout/orgChart1"/>
    <dgm:cxn modelId="{D62C064B-CD91-4242-9F8F-93EFDC434E9E}" type="presParOf" srcId="{274C311F-43C8-4042-9AE5-E523FCC02FFA}" destId="{7E46A8F6-742A-4FDF-BBEF-3EC5081B7B9B}" srcOrd="2" destOrd="0" presId="urn:microsoft.com/office/officeart/2005/8/layout/orgChart1"/>
    <dgm:cxn modelId="{C4F18FE4-1401-4E32-A84C-9F3DF6D50FE3}" type="presParOf" srcId="{7E46A8F6-742A-4FDF-BBEF-3EC5081B7B9B}" destId="{28749848-68D5-4B40-8F56-C1D2197B0D6F}" srcOrd="0" destOrd="0" presId="urn:microsoft.com/office/officeart/2005/8/layout/orgChart1"/>
    <dgm:cxn modelId="{C36813C6-F5A8-4BFF-8E37-9CF849FF615E}" type="presParOf" srcId="{7E46A8F6-742A-4FDF-BBEF-3EC5081B7B9B}" destId="{19033E6A-9612-4C96-AAF5-B3235BD9A20F}" srcOrd="1" destOrd="0" presId="urn:microsoft.com/office/officeart/2005/8/layout/orgChart1"/>
    <dgm:cxn modelId="{22B37FD0-3CB5-45E9-B6C3-DA4C260DA507}" type="presParOf" srcId="{19033E6A-9612-4C96-AAF5-B3235BD9A20F}" destId="{FB9EBED5-81EC-46D5-BB5A-AE8E7016EBBF}" srcOrd="0" destOrd="0" presId="urn:microsoft.com/office/officeart/2005/8/layout/orgChart1"/>
    <dgm:cxn modelId="{28FF57A6-AA2C-4EB5-A81E-3A5E0E49ACD9}" type="presParOf" srcId="{FB9EBED5-81EC-46D5-BB5A-AE8E7016EBBF}" destId="{FA4C8C3F-E08D-4E77-8C69-CB2277E83927}" srcOrd="0" destOrd="0" presId="urn:microsoft.com/office/officeart/2005/8/layout/orgChart1"/>
    <dgm:cxn modelId="{D8E84CC2-0564-4330-AB0D-F4596B6DF13B}" type="presParOf" srcId="{FB9EBED5-81EC-46D5-BB5A-AE8E7016EBBF}" destId="{CE12BB7B-17A7-492F-96E4-D7FBADC9B4D7}" srcOrd="1" destOrd="0" presId="urn:microsoft.com/office/officeart/2005/8/layout/orgChart1"/>
    <dgm:cxn modelId="{DC821C7A-8A8B-4F69-8509-52F80F96AAAA}" type="presParOf" srcId="{19033E6A-9612-4C96-AAF5-B3235BD9A20F}" destId="{9443C603-A80B-4BEE-9A9F-E9843672842D}" srcOrd="1" destOrd="0" presId="urn:microsoft.com/office/officeart/2005/8/layout/orgChart1"/>
    <dgm:cxn modelId="{A95BEFC2-B82F-488E-994F-D0A5E8AF0285}" type="presParOf" srcId="{19033E6A-9612-4C96-AAF5-B3235BD9A20F}" destId="{1CE2E79F-0120-4AD2-A199-3E14584F0BD0}" srcOrd="2" destOrd="0" presId="urn:microsoft.com/office/officeart/2005/8/layout/orgChart1"/>
    <dgm:cxn modelId="{1362F488-0EA1-4781-9883-A719CAC5D413}" type="presParOf" srcId="{7E46A8F6-742A-4FDF-BBEF-3EC5081B7B9B}" destId="{18E75BB3-55CD-4F5E-9090-FBF1EC977849}" srcOrd="2" destOrd="0" presId="urn:microsoft.com/office/officeart/2005/8/layout/orgChart1"/>
    <dgm:cxn modelId="{3086C6E0-A409-4D79-93F6-8B86C8220504}" type="presParOf" srcId="{7E46A8F6-742A-4FDF-BBEF-3EC5081B7B9B}" destId="{BDF959AC-F955-40C9-9344-350E57A5E291}" srcOrd="3" destOrd="0" presId="urn:microsoft.com/office/officeart/2005/8/layout/orgChart1"/>
    <dgm:cxn modelId="{9FEDD212-1788-4535-9BB2-2675FA159F3C}" type="presParOf" srcId="{BDF959AC-F955-40C9-9344-350E57A5E291}" destId="{B6BF152C-E587-4C06-A380-6469DD95FFB4}" srcOrd="0" destOrd="0" presId="urn:microsoft.com/office/officeart/2005/8/layout/orgChart1"/>
    <dgm:cxn modelId="{8F3D4654-044B-419C-A4B5-B90C4E2016C6}" type="presParOf" srcId="{B6BF152C-E587-4C06-A380-6469DD95FFB4}" destId="{10853FAC-B286-4484-9FBD-A6938987EC87}" srcOrd="0" destOrd="0" presId="urn:microsoft.com/office/officeart/2005/8/layout/orgChart1"/>
    <dgm:cxn modelId="{58667C4E-B2FA-4D30-B307-5D5C85B0040C}" type="presParOf" srcId="{B6BF152C-E587-4C06-A380-6469DD95FFB4}" destId="{A0AEAB64-35E4-4812-8913-E60FB3D266F6}" srcOrd="1" destOrd="0" presId="urn:microsoft.com/office/officeart/2005/8/layout/orgChart1"/>
    <dgm:cxn modelId="{5B935ED2-E078-4FE0-A94C-498BE580CDEF}" type="presParOf" srcId="{BDF959AC-F955-40C9-9344-350E57A5E291}" destId="{679ACF72-23D8-403B-A303-A59BD4D525C6}" srcOrd="1" destOrd="0" presId="urn:microsoft.com/office/officeart/2005/8/layout/orgChart1"/>
    <dgm:cxn modelId="{864F2354-A192-4CC8-8993-2FE6B2702111}" type="presParOf" srcId="{BDF959AC-F955-40C9-9344-350E57A5E291}" destId="{BFE466DC-9D65-4CD4-95D7-BB0BE0A9629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9630D-BC8C-4792-A853-C79CBD33716A}" type="doc">
      <dgm:prSet loTypeId="urn:microsoft.com/office/officeart/2005/8/layout/arrow2" loCatId="process" qsTypeId="urn:microsoft.com/office/officeart/2005/8/quickstyle/simple1" qsCatId="simple" csTypeId="urn:microsoft.com/office/officeart/2005/8/colors/accent1_2" csCatId="accent1" phldr="1"/>
      <dgm:spPr/>
    </dgm:pt>
    <dgm:pt modelId="{61B6EFA0-527A-424D-B1BE-0429CAAC1EC5}">
      <dgm:prSet phldrT="[Text]"/>
      <dgm:spPr/>
      <dgm:t>
        <a:bodyPr/>
        <a:lstStyle/>
        <a:p>
          <a:r>
            <a:rPr lang="en-US" dirty="0"/>
            <a:t>Visual learner</a:t>
          </a:r>
        </a:p>
      </dgm:t>
    </dgm:pt>
    <dgm:pt modelId="{EB42E045-919A-42F2-A804-D68EA53955B2}" type="parTrans" cxnId="{CF025754-1D31-4656-A07C-361EBDB3F969}">
      <dgm:prSet/>
      <dgm:spPr/>
      <dgm:t>
        <a:bodyPr/>
        <a:lstStyle/>
        <a:p>
          <a:endParaRPr lang="en-US"/>
        </a:p>
      </dgm:t>
    </dgm:pt>
    <dgm:pt modelId="{CF7CDD93-EDB0-4357-A165-F73A4D400A27}" type="sibTrans" cxnId="{CF025754-1D31-4656-A07C-361EBDB3F969}">
      <dgm:prSet/>
      <dgm:spPr/>
      <dgm:t>
        <a:bodyPr/>
        <a:lstStyle/>
        <a:p>
          <a:endParaRPr lang="en-US"/>
        </a:p>
      </dgm:t>
    </dgm:pt>
    <dgm:pt modelId="{7CDB9CAA-58DD-4416-A285-315FE8BEF5C9}">
      <dgm:prSet phldrT="[Text]"/>
      <dgm:spPr/>
      <dgm:t>
        <a:bodyPr/>
        <a:lstStyle/>
        <a:p>
          <a:r>
            <a:rPr lang="en-US" dirty="0"/>
            <a:t>Reading programs that incorporate visual methodology  </a:t>
          </a:r>
        </a:p>
      </dgm:t>
    </dgm:pt>
    <dgm:pt modelId="{97A95671-2C15-4584-8737-136EE0025976}" type="parTrans" cxnId="{0F62CC3D-D03C-4D69-BD59-911D85D71561}">
      <dgm:prSet/>
      <dgm:spPr/>
      <dgm:t>
        <a:bodyPr/>
        <a:lstStyle/>
        <a:p>
          <a:endParaRPr lang="en-US"/>
        </a:p>
      </dgm:t>
    </dgm:pt>
    <dgm:pt modelId="{8D02A8E6-D133-4A64-905D-3BBEB24591E5}" type="sibTrans" cxnId="{0F62CC3D-D03C-4D69-BD59-911D85D71561}">
      <dgm:prSet/>
      <dgm:spPr/>
      <dgm:t>
        <a:bodyPr/>
        <a:lstStyle/>
        <a:p>
          <a:endParaRPr lang="en-US"/>
        </a:p>
      </dgm:t>
    </dgm:pt>
    <dgm:pt modelId="{0CC6BE83-C220-4E43-992A-1C8A1C330931}">
      <dgm:prSet phldrT="[Text]"/>
      <dgm:spPr/>
      <dgm:t>
        <a:bodyPr/>
        <a:lstStyle/>
        <a:p>
          <a:r>
            <a:rPr lang="en-US" dirty="0"/>
            <a:t>Logo Reading</a:t>
          </a:r>
        </a:p>
        <a:p>
          <a:r>
            <a:rPr lang="en-US" dirty="0"/>
            <a:t>Word Builder</a:t>
          </a:r>
        </a:p>
        <a:p>
          <a:r>
            <a:rPr lang="en-US" dirty="0" err="1"/>
            <a:t>Edmark</a:t>
          </a:r>
          <a:r>
            <a:rPr lang="en-US" dirty="0"/>
            <a:t> Reading</a:t>
          </a:r>
        </a:p>
      </dgm:t>
    </dgm:pt>
    <dgm:pt modelId="{D32C5E59-6922-4DB9-8F96-F8DE249CF600}" type="parTrans" cxnId="{7FB03FBE-C414-4483-A457-F80AA58EC9A0}">
      <dgm:prSet/>
      <dgm:spPr/>
      <dgm:t>
        <a:bodyPr/>
        <a:lstStyle/>
        <a:p>
          <a:endParaRPr lang="en-US"/>
        </a:p>
      </dgm:t>
    </dgm:pt>
    <dgm:pt modelId="{A9105BEC-329D-4CB1-AF05-6317098EDFEE}" type="sibTrans" cxnId="{7FB03FBE-C414-4483-A457-F80AA58EC9A0}">
      <dgm:prSet/>
      <dgm:spPr/>
      <dgm:t>
        <a:bodyPr/>
        <a:lstStyle/>
        <a:p>
          <a:endParaRPr lang="en-US"/>
        </a:p>
      </dgm:t>
    </dgm:pt>
    <dgm:pt modelId="{002F6FBA-CFA3-4309-8939-FC509BEA89C2}" type="pres">
      <dgm:prSet presAssocID="{FF19630D-BC8C-4792-A853-C79CBD33716A}" presName="arrowDiagram" presStyleCnt="0">
        <dgm:presLayoutVars>
          <dgm:chMax val="5"/>
          <dgm:dir/>
          <dgm:resizeHandles val="exact"/>
        </dgm:presLayoutVars>
      </dgm:prSet>
      <dgm:spPr/>
    </dgm:pt>
    <dgm:pt modelId="{37ACF058-034A-455F-B9F0-D7AC8965681D}" type="pres">
      <dgm:prSet presAssocID="{FF19630D-BC8C-4792-A853-C79CBD33716A}" presName="arrow" presStyleLbl="bgShp" presStyleIdx="0" presStyleCnt="1" custLinFactNeighborX="-1250" custLinFactNeighborY="-11333"/>
      <dgm:spPr/>
    </dgm:pt>
    <dgm:pt modelId="{C076E5AB-D0C1-4DDC-AC1D-9BC1AB35BFB7}" type="pres">
      <dgm:prSet presAssocID="{FF19630D-BC8C-4792-A853-C79CBD33716A}" presName="arrowDiagram3" presStyleCnt="0"/>
      <dgm:spPr/>
    </dgm:pt>
    <dgm:pt modelId="{14650C74-806E-4BDD-BA98-D13B5673586A}" type="pres">
      <dgm:prSet presAssocID="{61B6EFA0-527A-424D-B1BE-0429CAAC1EC5}" presName="bullet3a" presStyleLbl="node1" presStyleIdx="0" presStyleCnt="3"/>
      <dgm:spPr/>
    </dgm:pt>
    <dgm:pt modelId="{7FB07EE4-C3BE-4500-91DB-AB7D869CBB09}" type="pres">
      <dgm:prSet presAssocID="{61B6EFA0-527A-424D-B1BE-0429CAAC1EC5}" presName="textBox3a" presStyleLbl="revTx" presStyleIdx="0" presStyleCnt="3" custScaleY="63091">
        <dgm:presLayoutVars>
          <dgm:bulletEnabled val="1"/>
        </dgm:presLayoutVars>
      </dgm:prSet>
      <dgm:spPr/>
      <dgm:t>
        <a:bodyPr/>
        <a:lstStyle/>
        <a:p>
          <a:endParaRPr lang="en-US"/>
        </a:p>
      </dgm:t>
    </dgm:pt>
    <dgm:pt modelId="{317E22CE-B6F6-4B43-AEA9-A815FA801472}" type="pres">
      <dgm:prSet presAssocID="{7CDB9CAA-58DD-4416-A285-315FE8BEF5C9}" presName="bullet3b" presStyleLbl="node1" presStyleIdx="1" presStyleCnt="3"/>
      <dgm:spPr/>
    </dgm:pt>
    <dgm:pt modelId="{0A96BA3B-762B-4179-AA6B-A3EBD7073935}" type="pres">
      <dgm:prSet presAssocID="{7CDB9CAA-58DD-4416-A285-315FE8BEF5C9}" presName="textBox3b" presStyleLbl="revTx" presStyleIdx="1" presStyleCnt="3" custScaleX="83333" custScaleY="81372">
        <dgm:presLayoutVars>
          <dgm:bulletEnabled val="1"/>
        </dgm:presLayoutVars>
      </dgm:prSet>
      <dgm:spPr/>
      <dgm:t>
        <a:bodyPr/>
        <a:lstStyle/>
        <a:p>
          <a:endParaRPr lang="en-US"/>
        </a:p>
      </dgm:t>
    </dgm:pt>
    <dgm:pt modelId="{D80AC654-9B5B-4DCA-BA18-19AB1E835236}" type="pres">
      <dgm:prSet presAssocID="{0CC6BE83-C220-4E43-992A-1C8A1C330931}" presName="bullet3c" presStyleLbl="node1" presStyleIdx="2" presStyleCnt="3"/>
      <dgm:spPr/>
    </dgm:pt>
    <dgm:pt modelId="{21646D62-0957-45B9-A568-DF578AC40D4C}" type="pres">
      <dgm:prSet presAssocID="{0CC6BE83-C220-4E43-992A-1C8A1C330931}" presName="textBox3c" presStyleLbl="revTx" presStyleIdx="2" presStyleCnt="3">
        <dgm:presLayoutVars>
          <dgm:bulletEnabled val="1"/>
        </dgm:presLayoutVars>
      </dgm:prSet>
      <dgm:spPr/>
      <dgm:t>
        <a:bodyPr/>
        <a:lstStyle/>
        <a:p>
          <a:endParaRPr lang="en-US"/>
        </a:p>
      </dgm:t>
    </dgm:pt>
  </dgm:ptLst>
  <dgm:cxnLst>
    <dgm:cxn modelId="{7FB03FBE-C414-4483-A457-F80AA58EC9A0}" srcId="{FF19630D-BC8C-4792-A853-C79CBD33716A}" destId="{0CC6BE83-C220-4E43-992A-1C8A1C330931}" srcOrd="2" destOrd="0" parTransId="{D32C5E59-6922-4DB9-8F96-F8DE249CF600}" sibTransId="{A9105BEC-329D-4CB1-AF05-6317098EDFEE}"/>
    <dgm:cxn modelId="{0F62CC3D-D03C-4D69-BD59-911D85D71561}" srcId="{FF19630D-BC8C-4792-A853-C79CBD33716A}" destId="{7CDB9CAA-58DD-4416-A285-315FE8BEF5C9}" srcOrd="1" destOrd="0" parTransId="{97A95671-2C15-4584-8737-136EE0025976}" sibTransId="{8D02A8E6-D133-4A64-905D-3BBEB24591E5}"/>
    <dgm:cxn modelId="{3DF7F4D7-0AA4-49D8-9702-3CF6566EB7FD}" type="presOf" srcId="{7CDB9CAA-58DD-4416-A285-315FE8BEF5C9}" destId="{0A96BA3B-762B-4179-AA6B-A3EBD7073935}" srcOrd="0" destOrd="0" presId="urn:microsoft.com/office/officeart/2005/8/layout/arrow2"/>
    <dgm:cxn modelId="{4D5638E8-0C22-4EC1-921F-271B101F6335}" type="presOf" srcId="{FF19630D-BC8C-4792-A853-C79CBD33716A}" destId="{002F6FBA-CFA3-4309-8939-FC509BEA89C2}" srcOrd="0" destOrd="0" presId="urn:microsoft.com/office/officeart/2005/8/layout/arrow2"/>
    <dgm:cxn modelId="{60BE5926-A102-4B19-A801-FB11E4FE4A8B}" type="presOf" srcId="{61B6EFA0-527A-424D-B1BE-0429CAAC1EC5}" destId="{7FB07EE4-C3BE-4500-91DB-AB7D869CBB09}" srcOrd="0" destOrd="0" presId="urn:microsoft.com/office/officeart/2005/8/layout/arrow2"/>
    <dgm:cxn modelId="{CF025754-1D31-4656-A07C-361EBDB3F969}" srcId="{FF19630D-BC8C-4792-A853-C79CBD33716A}" destId="{61B6EFA0-527A-424D-B1BE-0429CAAC1EC5}" srcOrd="0" destOrd="0" parTransId="{EB42E045-919A-42F2-A804-D68EA53955B2}" sibTransId="{CF7CDD93-EDB0-4357-A165-F73A4D400A27}"/>
    <dgm:cxn modelId="{8F586DE3-8156-4341-A0E2-60921B3985E7}" type="presOf" srcId="{0CC6BE83-C220-4E43-992A-1C8A1C330931}" destId="{21646D62-0957-45B9-A568-DF578AC40D4C}" srcOrd="0" destOrd="0" presId="urn:microsoft.com/office/officeart/2005/8/layout/arrow2"/>
    <dgm:cxn modelId="{1FF9298B-C590-4D5F-A387-A26027F3CE4C}" type="presParOf" srcId="{002F6FBA-CFA3-4309-8939-FC509BEA89C2}" destId="{37ACF058-034A-455F-B9F0-D7AC8965681D}" srcOrd="0" destOrd="0" presId="urn:microsoft.com/office/officeart/2005/8/layout/arrow2"/>
    <dgm:cxn modelId="{59EDB85A-7C4E-423D-8B54-8A35C5808BB4}" type="presParOf" srcId="{002F6FBA-CFA3-4309-8939-FC509BEA89C2}" destId="{C076E5AB-D0C1-4DDC-AC1D-9BC1AB35BFB7}" srcOrd="1" destOrd="0" presId="urn:microsoft.com/office/officeart/2005/8/layout/arrow2"/>
    <dgm:cxn modelId="{452B2152-0FE9-42B8-AA8A-5CF1264AC4A0}" type="presParOf" srcId="{C076E5AB-D0C1-4DDC-AC1D-9BC1AB35BFB7}" destId="{14650C74-806E-4BDD-BA98-D13B5673586A}" srcOrd="0" destOrd="0" presId="urn:microsoft.com/office/officeart/2005/8/layout/arrow2"/>
    <dgm:cxn modelId="{5866F66C-4155-4E8C-8768-9888DB07BB40}" type="presParOf" srcId="{C076E5AB-D0C1-4DDC-AC1D-9BC1AB35BFB7}" destId="{7FB07EE4-C3BE-4500-91DB-AB7D869CBB09}" srcOrd="1" destOrd="0" presId="urn:microsoft.com/office/officeart/2005/8/layout/arrow2"/>
    <dgm:cxn modelId="{D1A9C548-7682-4E94-B0DA-C0245EED64D6}" type="presParOf" srcId="{C076E5AB-D0C1-4DDC-AC1D-9BC1AB35BFB7}" destId="{317E22CE-B6F6-4B43-AEA9-A815FA801472}" srcOrd="2" destOrd="0" presId="urn:microsoft.com/office/officeart/2005/8/layout/arrow2"/>
    <dgm:cxn modelId="{4FA622A0-AE86-4BC8-9572-D2F14549805A}" type="presParOf" srcId="{C076E5AB-D0C1-4DDC-AC1D-9BC1AB35BFB7}" destId="{0A96BA3B-762B-4179-AA6B-A3EBD7073935}" srcOrd="3" destOrd="0" presId="urn:microsoft.com/office/officeart/2005/8/layout/arrow2"/>
    <dgm:cxn modelId="{D94C21AF-2035-4A46-9DEE-4753923C44E4}" type="presParOf" srcId="{C076E5AB-D0C1-4DDC-AC1D-9BC1AB35BFB7}" destId="{D80AC654-9B5B-4DCA-BA18-19AB1E835236}" srcOrd="4" destOrd="0" presId="urn:microsoft.com/office/officeart/2005/8/layout/arrow2"/>
    <dgm:cxn modelId="{FC84EFB2-7C29-4A55-9B36-27D9CCF30763}" type="presParOf" srcId="{C076E5AB-D0C1-4DDC-AC1D-9BC1AB35BFB7}" destId="{21646D62-0957-45B9-A568-DF578AC40D4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67FBC-E33A-4E92-A105-F425A446968B}">
      <dsp:nvSpPr>
        <dsp:cNvPr id="0" name=""/>
        <dsp:cNvSpPr/>
      </dsp:nvSpPr>
      <dsp:spPr>
        <a:xfrm>
          <a:off x="2712767" y="-202071"/>
          <a:ext cx="1888329" cy="1630263"/>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Environment</a:t>
          </a:r>
        </a:p>
      </dsp:txBody>
      <dsp:txXfrm>
        <a:off x="2792350" y="-122488"/>
        <a:ext cx="1729163" cy="1471097"/>
      </dsp:txXfrm>
    </dsp:sp>
    <dsp:sp modelId="{60F8310B-4FF4-4AA0-A0AC-E042D97403DF}">
      <dsp:nvSpPr>
        <dsp:cNvPr id="0" name=""/>
        <dsp:cNvSpPr/>
      </dsp:nvSpPr>
      <dsp:spPr>
        <a:xfrm>
          <a:off x="2394928" y="838904"/>
          <a:ext cx="4027543" cy="4027543"/>
        </a:xfrm>
        <a:custGeom>
          <a:avLst/>
          <a:gdLst/>
          <a:ahLst/>
          <a:cxnLst/>
          <a:rect l="0" t="0" r="0" b="0"/>
          <a:pathLst>
            <a:path>
              <a:moveTo>
                <a:pt x="2415658" y="40509"/>
              </a:moveTo>
              <a:arcTo wR="2013771" hR="2013771" stAng="16890706" swAng="110682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9521158-1B49-459D-BCF7-1FBF1A634C39}">
      <dsp:nvSpPr>
        <dsp:cNvPr id="0" name=""/>
        <dsp:cNvSpPr/>
      </dsp:nvSpPr>
      <dsp:spPr>
        <a:xfrm>
          <a:off x="4933184" y="1223256"/>
          <a:ext cx="2016706" cy="1399739"/>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Cognitive Curricular</a:t>
          </a:r>
        </a:p>
        <a:p>
          <a:pPr lvl="0" algn="ctr" defTabSz="800100">
            <a:lnSpc>
              <a:spcPct val="90000"/>
            </a:lnSpc>
            <a:spcBef>
              <a:spcPct val="0"/>
            </a:spcBef>
            <a:spcAft>
              <a:spcPct val="35000"/>
            </a:spcAft>
          </a:pPr>
          <a:r>
            <a:rPr lang="en-US" sz="1800" kern="1200" dirty="0"/>
            <a:t>Low interest materials</a:t>
          </a:r>
        </a:p>
      </dsp:txBody>
      <dsp:txXfrm>
        <a:off x="5001514" y="1291586"/>
        <a:ext cx="1880046" cy="1263079"/>
      </dsp:txXfrm>
    </dsp:sp>
    <dsp:sp modelId="{97B84F4E-9BA2-4F33-B4B8-96E6F87197A1}">
      <dsp:nvSpPr>
        <dsp:cNvPr id="0" name=""/>
        <dsp:cNvSpPr/>
      </dsp:nvSpPr>
      <dsp:spPr>
        <a:xfrm>
          <a:off x="2140654" y="-77586"/>
          <a:ext cx="4027543" cy="4027543"/>
        </a:xfrm>
        <a:custGeom>
          <a:avLst/>
          <a:gdLst/>
          <a:ahLst/>
          <a:cxnLst/>
          <a:rect l="0" t="0" r="0" b="0"/>
          <a:pathLst>
            <a:path>
              <a:moveTo>
                <a:pt x="3829700" y="2884219"/>
              </a:moveTo>
              <a:arcTo wR="2013771" hR="2013771" stAng="1536617" swAng="103826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5C66453-8590-4BE8-9918-AD0055E748D9}">
      <dsp:nvSpPr>
        <dsp:cNvPr id="0" name=""/>
        <dsp:cNvSpPr/>
      </dsp:nvSpPr>
      <dsp:spPr>
        <a:xfrm>
          <a:off x="3931968" y="3446357"/>
          <a:ext cx="2132612" cy="1340926"/>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Communication delays</a:t>
          </a:r>
        </a:p>
      </dsp:txBody>
      <dsp:txXfrm>
        <a:off x="3997427" y="3511816"/>
        <a:ext cx="2001694" cy="1210008"/>
      </dsp:txXfrm>
    </dsp:sp>
    <dsp:sp modelId="{707AFADF-78B2-4DD1-B9F7-21A6DD540C44}">
      <dsp:nvSpPr>
        <dsp:cNvPr id="0" name=""/>
        <dsp:cNvSpPr/>
      </dsp:nvSpPr>
      <dsp:spPr>
        <a:xfrm>
          <a:off x="1359131" y="664304"/>
          <a:ext cx="4027543" cy="4027543"/>
        </a:xfrm>
        <a:custGeom>
          <a:avLst/>
          <a:gdLst/>
          <a:ahLst/>
          <a:cxnLst/>
          <a:rect l="0" t="0" r="0" b="0"/>
          <a:pathLst>
            <a:path>
              <a:moveTo>
                <a:pt x="2415597" y="3987045"/>
              </a:moveTo>
              <a:arcTo wR="2013771" hR="2013771" stAng="4709399" swAng="83897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CA84C4B-9B5E-4BC2-B6E4-9F8D93F67473}">
      <dsp:nvSpPr>
        <dsp:cNvPr id="0" name=""/>
        <dsp:cNvSpPr/>
      </dsp:nvSpPr>
      <dsp:spPr>
        <a:xfrm>
          <a:off x="1091206" y="3428996"/>
          <a:ext cx="2033444" cy="128357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Physical </a:t>
          </a:r>
        </a:p>
        <a:p>
          <a:pPr lvl="0" algn="ctr" defTabSz="800100">
            <a:lnSpc>
              <a:spcPct val="90000"/>
            </a:lnSpc>
            <a:spcBef>
              <a:spcPct val="0"/>
            </a:spcBef>
            <a:spcAft>
              <a:spcPct val="35000"/>
            </a:spcAft>
          </a:pPr>
          <a:r>
            <a:rPr lang="en-US" sz="1800" kern="1200" dirty="0"/>
            <a:t>Symptoms/Anxiety</a:t>
          </a:r>
        </a:p>
      </dsp:txBody>
      <dsp:txXfrm>
        <a:off x="1153865" y="3491655"/>
        <a:ext cx="1908126" cy="1158257"/>
      </dsp:txXfrm>
    </dsp:sp>
    <dsp:sp modelId="{002D4080-1E0F-42CB-97AE-F765BF383BBB}">
      <dsp:nvSpPr>
        <dsp:cNvPr id="0" name=""/>
        <dsp:cNvSpPr/>
      </dsp:nvSpPr>
      <dsp:spPr>
        <a:xfrm>
          <a:off x="1074929" y="-40358"/>
          <a:ext cx="4027543" cy="4027543"/>
        </a:xfrm>
        <a:custGeom>
          <a:avLst/>
          <a:gdLst/>
          <a:ahLst/>
          <a:cxnLst/>
          <a:rect l="0" t="0" r="0" b="0"/>
          <a:pathLst>
            <a:path>
              <a:moveTo>
                <a:pt x="506917" y="3349685"/>
              </a:moveTo>
              <a:arcTo wR="2013771" hR="2013771" stAng="8306469" swAng="8613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710F8A1-E39E-4328-97BE-1830D9DC3FBA}">
      <dsp:nvSpPr>
        <dsp:cNvPr id="0" name=""/>
        <dsp:cNvSpPr/>
      </dsp:nvSpPr>
      <dsp:spPr>
        <a:xfrm>
          <a:off x="356681" y="1074168"/>
          <a:ext cx="1953712" cy="1669032"/>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Sensory Integration Disorders</a:t>
          </a:r>
        </a:p>
      </dsp:txBody>
      <dsp:txXfrm>
        <a:off x="438156" y="1155643"/>
        <a:ext cx="1790762" cy="1506082"/>
      </dsp:txXfrm>
    </dsp:sp>
    <dsp:sp modelId="{EF64EFCA-457D-44A2-8B56-868EFF88147C}">
      <dsp:nvSpPr>
        <dsp:cNvPr id="0" name=""/>
        <dsp:cNvSpPr/>
      </dsp:nvSpPr>
      <dsp:spPr>
        <a:xfrm>
          <a:off x="698497" y="848116"/>
          <a:ext cx="4027543" cy="4027543"/>
        </a:xfrm>
        <a:custGeom>
          <a:avLst/>
          <a:gdLst/>
          <a:ahLst/>
          <a:cxnLst/>
          <a:rect l="0" t="0" r="0" b="0"/>
          <a:pathLst>
            <a:path>
              <a:moveTo>
                <a:pt x="1260176" y="146321"/>
              </a:moveTo>
              <a:arcTo wR="2013771" hR="2013771" stAng="14881430" swAng="9934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C6595-AECD-4C18-A821-DE076B815249}" type="datetimeFigureOut">
              <a:rPr lang="en-US" smtClean="0"/>
              <a:t>8/14/16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074F-1DBD-40AE-927A-BFD765B0FFB8}" type="slidenum">
              <a:rPr lang="en-US" smtClean="0"/>
              <a:t>‹#›</a:t>
            </a:fld>
            <a:endParaRPr lang="en-US"/>
          </a:p>
        </p:txBody>
      </p:sp>
    </p:spTree>
    <p:extLst>
      <p:ext uri="{BB962C8B-B14F-4D97-AF65-F5344CB8AC3E}">
        <p14:creationId xmlns:p14="http://schemas.microsoft.com/office/powerpoint/2010/main" val="252771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4E757-63C2-4C09-A778-FA33A606F133}" type="slidenum">
              <a:rPr lang="en-US"/>
              <a:pPr/>
              <a:t>5</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2022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57E3E75-7B0E-4064-8106-BB5ADAB03FA9}" type="slidenum">
              <a:rPr lang="en-US" altLang="en-US">
                <a:latin typeface="Arial" panose="020B0604020202020204" pitchFamily="34" charset="0"/>
              </a:rPr>
              <a:pPr eaLnBrk="1" hangingPunct="1"/>
              <a:t>28</a:t>
            </a:fld>
            <a:endParaRPr lang="en-US" altLang="en-US">
              <a:latin typeface="Arial" panose="020B0604020202020204" pitchFamily="34" charset="0"/>
            </a:endParaRPr>
          </a:p>
        </p:txBody>
      </p:sp>
      <p:sp>
        <p:nvSpPr>
          <p:cNvPr id="201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82964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E3FB352-64FF-469E-B014-FDF48073425A}" type="slidenum">
              <a:rPr lang="en-US" altLang="en-US">
                <a:latin typeface="Arial" panose="020B0604020202020204" pitchFamily="34" charset="0"/>
              </a:rPr>
              <a:pPr eaLnBrk="1" hangingPunct="1"/>
              <a:t>29</a:t>
            </a:fld>
            <a:endParaRPr lang="en-US" altLang="en-US">
              <a:latin typeface="Arial" panose="020B0604020202020204" pitchFamily="34" charset="0"/>
            </a:endParaRPr>
          </a:p>
        </p:txBody>
      </p:sp>
      <p:sp>
        <p:nvSpPr>
          <p:cNvPr id="205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69488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63FFB55-44F6-4081-A051-4633034BDB75}" type="slidenum">
              <a:rPr lang="en-US" altLang="en-US" smtClean="0">
                <a:latin typeface="Arial" pitchFamily="34" charset="0"/>
              </a:rPr>
              <a:pPr fontAlgn="base">
                <a:spcBef>
                  <a:spcPct val="0"/>
                </a:spcBef>
                <a:spcAft>
                  <a:spcPct val="0"/>
                </a:spcAft>
                <a:defRPr/>
              </a:pPr>
              <a:t>31</a:t>
            </a:fld>
            <a:endParaRPr lang="en-US" altLang="en-US">
              <a:latin typeface="Arial" pitchFamily="34" charset="0"/>
            </a:endParaRPr>
          </a:p>
        </p:txBody>
      </p:sp>
    </p:spTree>
    <p:extLst>
      <p:ext uri="{BB962C8B-B14F-4D97-AF65-F5344CB8AC3E}">
        <p14:creationId xmlns:p14="http://schemas.microsoft.com/office/powerpoint/2010/main" val="176456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5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47F54B5-C77A-48C7-AD9B-E30F8A40BE9C}" type="slidenum">
              <a:rPr lang="en-US" altLang="en-US">
                <a:latin typeface="Arial" panose="020B0604020202020204" pitchFamily="34" charset="0"/>
              </a:rPr>
              <a:pPr eaLnBrk="1" hangingPunct="1"/>
              <a:t>32</a:t>
            </a:fld>
            <a:endParaRPr lang="en-US" altLang="en-US">
              <a:latin typeface="Arial" panose="020B0604020202020204" pitchFamily="34" charset="0"/>
            </a:endParaRPr>
          </a:p>
        </p:txBody>
      </p:sp>
    </p:spTree>
    <p:extLst>
      <p:ext uri="{BB962C8B-B14F-4D97-AF65-F5344CB8AC3E}">
        <p14:creationId xmlns:p14="http://schemas.microsoft.com/office/powerpoint/2010/main" val="4030277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12F6A4-AE50-4AFA-B80D-453CAC0EAA47}" type="slidenum">
              <a:rPr lang="en-US" altLang="en-US">
                <a:latin typeface="Arial" panose="020B0604020202020204" pitchFamily="34" charset="0"/>
              </a:rPr>
              <a:pPr eaLnBrk="1" hangingPunct="1"/>
              <a:t>33</a:t>
            </a:fld>
            <a:endParaRPr lang="en-US" altLang="en-US">
              <a:latin typeface="Arial" panose="020B0604020202020204" pitchFamily="34" charset="0"/>
            </a:endParaRPr>
          </a:p>
        </p:txBody>
      </p:sp>
      <p:sp>
        <p:nvSpPr>
          <p:cNvPr id="209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48226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8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F86B44-73CE-4675-B43D-5358451199CC}" type="slidenum">
              <a:rPr lang="en-US" altLang="en-US" smtClean="0">
                <a:latin typeface="Arial" pitchFamily="34" charset="0"/>
              </a:rPr>
              <a:pPr fontAlgn="base">
                <a:spcBef>
                  <a:spcPct val="0"/>
                </a:spcBef>
                <a:spcAft>
                  <a:spcPct val="0"/>
                </a:spcAft>
                <a:defRPr/>
              </a:pPr>
              <a:t>34</a:t>
            </a:fld>
            <a:endParaRPr lang="en-US" altLang="en-US">
              <a:latin typeface="Arial" pitchFamily="34" charset="0"/>
            </a:endParaRPr>
          </a:p>
        </p:txBody>
      </p:sp>
    </p:spTree>
    <p:extLst>
      <p:ext uri="{BB962C8B-B14F-4D97-AF65-F5344CB8AC3E}">
        <p14:creationId xmlns:p14="http://schemas.microsoft.com/office/powerpoint/2010/main" val="2338660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6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447D7C8-A0BA-4FCD-8B8D-F42A953FABC4}" type="slidenum">
              <a:rPr lang="en-US" altLang="en-US">
                <a:latin typeface="Arial" panose="020B0604020202020204" pitchFamily="34" charset="0"/>
              </a:rPr>
              <a:pPr eaLnBrk="1" hangingPunct="1"/>
              <a:t>36</a:t>
            </a:fld>
            <a:endParaRPr lang="en-US" altLang="en-US">
              <a:latin typeface="Arial" panose="020B0604020202020204" pitchFamily="34" charset="0"/>
            </a:endParaRPr>
          </a:p>
        </p:txBody>
      </p:sp>
    </p:spTree>
    <p:extLst>
      <p:ext uri="{BB962C8B-B14F-4D97-AF65-F5344CB8AC3E}">
        <p14:creationId xmlns:p14="http://schemas.microsoft.com/office/powerpoint/2010/main" val="3286061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F2FA144-523F-4896-98D2-B909A41AB13D}" type="slidenum">
              <a:rPr lang="en-US" altLang="en-US">
                <a:latin typeface="Arial" panose="020B0604020202020204" pitchFamily="34" charset="0"/>
              </a:rPr>
              <a:pPr eaLnBrk="1" hangingPunct="1"/>
              <a:t>41</a:t>
            </a:fld>
            <a:endParaRPr lang="en-US" altLang="en-US">
              <a:latin typeface="Arial" panose="020B0604020202020204" pitchFamily="34" charset="0"/>
            </a:endParaRPr>
          </a:p>
        </p:txBody>
      </p:sp>
      <p:sp>
        <p:nvSpPr>
          <p:cNvPr id="219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80757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5A558742-10DB-40F2-BA83-CCEAA61BC254}" type="slidenum">
              <a:rPr lang="en-US" altLang="en-US" sz="1200" smtClean="0"/>
              <a:pPr/>
              <a:t>52</a:t>
            </a:fld>
            <a:endParaRPr lang="en-US" altLang="en-US" sz="1200"/>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p:spPr>
        <p:txBody>
          <a:bodyPr/>
          <a:lstStyle/>
          <a:p>
            <a:endParaRPr lang="en-US" altLang="en-US">
              <a:latin typeface="Arial" pitchFamily="34" charset="0"/>
            </a:endParaRPr>
          </a:p>
        </p:txBody>
      </p:sp>
    </p:spTree>
    <p:extLst>
      <p:ext uri="{BB962C8B-B14F-4D97-AF65-F5344CB8AC3E}">
        <p14:creationId xmlns:p14="http://schemas.microsoft.com/office/powerpoint/2010/main" val="3032968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7BF50820-B51A-45E2-B087-3E037857C5DD}" type="slidenum">
              <a:rPr lang="en-US" altLang="en-US" sz="1200" smtClean="0"/>
              <a:pPr/>
              <a:t>53</a:t>
            </a:fld>
            <a:endParaRPr lang="en-US" altLang="en-US" sz="1200"/>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p:spPr>
        <p:txBody>
          <a:bodyPr/>
          <a:lstStyle/>
          <a:p>
            <a:endParaRPr lang="en-US" altLang="en-US">
              <a:latin typeface="Arial" pitchFamily="34" charset="0"/>
            </a:endParaRPr>
          </a:p>
        </p:txBody>
      </p:sp>
    </p:spTree>
    <p:extLst>
      <p:ext uri="{BB962C8B-B14F-4D97-AF65-F5344CB8AC3E}">
        <p14:creationId xmlns:p14="http://schemas.microsoft.com/office/powerpoint/2010/main" val="73892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14291EF-5FE1-4FB5-94B1-230DA2D2312B}" type="slidenum">
              <a:rPr lang="en-US" sz="1200"/>
              <a:pPr/>
              <a:t>7</a:t>
            </a:fld>
            <a:endParaRPr lang="en-US" sz="120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9390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TextEdit="1"/>
          </p:cNvSpPr>
          <p:nvPr>
            <p:ph type="sldImg"/>
          </p:nvPr>
        </p:nvSpPr>
        <p:spPr>
          <a:ln/>
        </p:spPr>
      </p:sp>
      <p:sp>
        <p:nvSpPr>
          <p:cNvPr id="30003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extLst>
      <p:ext uri="{BB962C8B-B14F-4D97-AF65-F5344CB8AC3E}">
        <p14:creationId xmlns:p14="http://schemas.microsoft.com/office/powerpoint/2010/main" val="2219528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TextEdit="1"/>
          </p:cNvSpPr>
          <p:nvPr>
            <p:ph type="sldImg"/>
          </p:nvPr>
        </p:nvSpPr>
        <p:spPr>
          <a:ln/>
        </p:spPr>
      </p:sp>
      <p:sp>
        <p:nvSpPr>
          <p:cNvPr id="30105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extLst>
      <p:ext uri="{BB962C8B-B14F-4D97-AF65-F5344CB8AC3E}">
        <p14:creationId xmlns:p14="http://schemas.microsoft.com/office/powerpoint/2010/main" val="2610077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INSERT PICTURES HERE!</a:t>
            </a:r>
          </a:p>
        </p:txBody>
      </p:sp>
      <p:sp>
        <p:nvSpPr>
          <p:cNvPr id="35843" name="Slide Number Placeholder 3"/>
          <p:cNvSpPr txBox="1">
            <a:spLocks noGrp="1"/>
          </p:cNvSpPr>
          <p:nvPr/>
        </p:nvSpPr>
        <p:spPr bwMode="auto">
          <a:xfrm>
            <a:off x="3884613" y="8684926"/>
            <a:ext cx="2971800" cy="457513"/>
          </a:xfrm>
          <a:prstGeom prst="rect">
            <a:avLst/>
          </a:prstGeom>
          <a:noFill/>
          <a:ln>
            <a:miter lim="800000"/>
            <a:headEnd/>
            <a:tailEnd/>
          </a:ln>
        </p:spPr>
        <p:txBody>
          <a:bodyPr anchor="b"/>
          <a:lstStyle/>
          <a:p>
            <a:pPr algn="r">
              <a:defRPr/>
            </a:pPr>
            <a:fld id="{6E33685B-3650-4C1C-B02E-194E3EF87505}" type="slidenum">
              <a:rPr lang="en-US" sz="1200">
                <a:latin typeface="+mn-lt"/>
              </a:rPr>
              <a:pPr algn="r">
                <a:defRPr/>
              </a:pPr>
              <a:t>56</a:t>
            </a:fld>
            <a:endParaRPr lang="en-US" sz="1200">
              <a:latin typeface="+mn-lt"/>
            </a:endParaRPr>
          </a:p>
        </p:txBody>
      </p:sp>
    </p:spTree>
    <p:extLst>
      <p:ext uri="{BB962C8B-B14F-4D97-AF65-F5344CB8AC3E}">
        <p14:creationId xmlns:p14="http://schemas.microsoft.com/office/powerpoint/2010/main" val="3053993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0630A8FB-61BE-4EC4-B373-DCD883240AD7}" type="slidenum">
              <a:rPr lang="en-US" altLang="en-US" sz="1200" smtClean="0"/>
              <a:pPr/>
              <a:t>57</a:t>
            </a:fld>
            <a:endParaRPr lang="en-US" altLang="en-US" sz="120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432749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defRPr/>
            </a:pPr>
            <a:fld id="{D58FF61E-43BF-4A60-B3E7-3B475798AFE4}" type="slidenum">
              <a:rPr lang="en-US" sz="1200">
                <a:latin typeface="Arial" pitchFamily="34" charset="0"/>
              </a:rPr>
              <a:pPr>
                <a:defRPr/>
              </a:pPr>
              <a:t>61</a:t>
            </a:fld>
            <a:endParaRPr lang="en-US" sz="1200">
              <a:latin typeface="Arial" pitchFamily="34" charset="0"/>
            </a:endParaRPr>
          </a:p>
        </p:txBody>
      </p:sp>
      <p:sp>
        <p:nvSpPr>
          <p:cNvPr id="296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fontAlgn="auto" hangingPunct="1">
              <a:spcBef>
                <a:spcPts val="0"/>
              </a:spcBef>
              <a:spcAft>
                <a:spcPts val="0"/>
              </a:spcAft>
              <a:defRPr/>
            </a:pPr>
            <a:endParaRPr lang="en-US">
              <a:ea typeface="ＭＳ Ｐゴシック" charset="0"/>
            </a:endParaRPr>
          </a:p>
        </p:txBody>
      </p:sp>
    </p:spTree>
    <p:extLst>
      <p:ext uri="{BB962C8B-B14F-4D97-AF65-F5344CB8AC3E}">
        <p14:creationId xmlns:p14="http://schemas.microsoft.com/office/powerpoint/2010/main" val="3488944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983907FE-361E-401D-9947-15BC880C6B12}" type="slidenum">
              <a:rPr lang="en-US" altLang="en-US" sz="1200" smtClean="0"/>
              <a:pPr/>
              <a:t>62</a:t>
            </a:fld>
            <a:endParaRPr lang="en-US" altLang="en-US" sz="120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4004310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2C0EDCD8-F219-4350-AE7E-D5AD26378160}" type="slidenum">
              <a:rPr lang="en-US" altLang="en-US" sz="1200" smtClean="0"/>
              <a:pPr/>
              <a:t>63</a:t>
            </a:fld>
            <a:endParaRPr lang="en-US" altLang="en-US" sz="120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515916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C5CB8C88-6F5D-4AFC-8287-6CD387C1E3C6}" type="slidenum">
              <a:rPr lang="en-US" altLang="en-US" sz="1200" smtClean="0"/>
              <a:pPr/>
              <a:t>64</a:t>
            </a:fld>
            <a:endParaRPr lang="en-US" altLang="en-US" sz="120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13133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0A30D30-830F-444A-A882-26DB5174D677}" type="slidenum">
              <a:rPr lang="en-US" sz="1200"/>
              <a:pPr/>
              <a:t>8</a:t>
            </a:fld>
            <a:endParaRPr lang="en-US" sz="120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337626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28A77A2-BD7B-4CA1-B39F-38B50BFACFE1}"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
        <p:nvSpPr>
          <p:cNvPr id="196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7184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C323DF-C821-4C4B-B37E-5383419D4B92}" type="slidenum">
              <a:rPr lang="en-US" smtClean="0"/>
              <a:pPr/>
              <a:t>11</a:t>
            </a:fld>
            <a:endParaRPr lang="en-US"/>
          </a:p>
        </p:txBody>
      </p:sp>
    </p:spTree>
    <p:extLst>
      <p:ext uri="{BB962C8B-B14F-4D97-AF65-F5344CB8AC3E}">
        <p14:creationId xmlns:p14="http://schemas.microsoft.com/office/powerpoint/2010/main" val="194039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8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49D5004-D949-4067-BA46-24E4D5A4921D}"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Tree>
    <p:extLst>
      <p:ext uri="{BB962C8B-B14F-4D97-AF65-F5344CB8AC3E}">
        <p14:creationId xmlns:p14="http://schemas.microsoft.com/office/powerpoint/2010/main" val="407264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B6868D-189A-40F9-863B-1B33F2017D4B}"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Tree>
    <p:extLst>
      <p:ext uri="{BB962C8B-B14F-4D97-AF65-F5344CB8AC3E}">
        <p14:creationId xmlns:p14="http://schemas.microsoft.com/office/powerpoint/2010/main" val="357045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CA44208-8374-4594-A025-13E9FB1CBE59}"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Tree>
    <p:extLst>
      <p:ext uri="{BB962C8B-B14F-4D97-AF65-F5344CB8AC3E}">
        <p14:creationId xmlns:p14="http://schemas.microsoft.com/office/powerpoint/2010/main" val="225132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6429D465-4653-4447-9701-F99AD853DC50}" type="slidenum">
              <a:rPr lang="en-US" sz="1200" smtClean="0"/>
              <a:pPr eaLnBrk="1" hangingPunct="1">
                <a:defRPr/>
              </a:pPr>
              <a:t>16</a:t>
            </a:fld>
            <a:endParaRPr lang="en-US" sz="1200" dirty="0"/>
          </a:p>
        </p:txBody>
      </p:sp>
    </p:spTree>
    <p:extLst>
      <p:ext uri="{BB962C8B-B14F-4D97-AF65-F5344CB8AC3E}">
        <p14:creationId xmlns:p14="http://schemas.microsoft.com/office/powerpoint/2010/main" val="361862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BB80B0-6CD4-4C79-8A2D-1FB472F520FE}" type="datetimeFigureOut">
              <a:rPr lang="en-US" smtClean="0"/>
              <a:t>8/14/16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24BEF-DC11-49CE-8E26-D2498CD2E09E}" type="slidenum">
              <a:rPr lang="en-US" smtClean="0"/>
              <a:t>‹#›</a:t>
            </a:fld>
            <a:endParaRPr lang="en-US"/>
          </a:p>
        </p:txBody>
      </p:sp>
    </p:spTree>
    <p:extLst>
      <p:ext uri="{BB962C8B-B14F-4D97-AF65-F5344CB8AC3E}">
        <p14:creationId xmlns:p14="http://schemas.microsoft.com/office/powerpoint/2010/main" val="257867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B80B0-6CD4-4C79-8A2D-1FB472F520FE}" type="datetimeFigureOut">
              <a:rPr lang="en-US" smtClean="0"/>
              <a:t>8/14/16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24BEF-DC11-49CE-8E26-D2498CD2E09E}" type="slidenum">
              <a:rPr lang="en-US" smtClean="0"/>
              <a:t>‹#›</a:t>
            </a:fld>
            <a:endParaRPr lang="en-US"/>
          </a:p>
        </p:txBody>
      </p:sp>
    </p:spTree>
    <p:extLst>
      <p:ext uri="{BB962C8B-B14F-4D97-AF65-F5344CB8AC3E}">
        <p14:creationId xmlns:p14="http://schemas.microsoft.com/office/powerpoint/2010/main" val="71338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B80B0-6CD4-4C79-8A2D-1FB472F520FE}" type="datetimeFigureOut">
              <a:rPr lang="en-US" smtClean="0"/>
              <a:t>8/14/16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24BEF-DC11-49CE-8E26-D2498CD2E09E}" type="slidenum">
              <a:rPr lang="en-US" smtClean="0"/>
              <a:t>‹#›</a:t>
            </a:fld>
            <a:endParaRPr lang="en-US"/>
          </a:p>
        </p:txBody>
      </p:sp>
    </p:spTree>
    <p:extLst>
      <p:ext uri="{BB962C8B-B14F-4D97-AF65-F5344CB8AC3E}">
        <p14:creationId xmlns:p14="http://schemas.microsoft.com/office/powerpoint/2010/main" val="144977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B80B0-6CD4-4C79-8A2D-1FB472F520FE}" type="datetimeFigureOut">
              <a:rPr lang="en-US" smtClean="0"/>
              <a:t>8/14/16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24BEF-DC11-49CE-8E26-D2498CD2E09E}" type="slidenum">
              <a:rPr lang="en-US" smtClean="0"/>
              <a:t>‹#›</a:t>
            </a:fld>
            <a:endParaRPr lang="en-US"/>
          </a:p>
        </p:txBody>
      </p:sp>
    </p:spTree>
    <p:extLst>
      <p:ext uri="{BB962C8B-B14F-4D97-AF65-F5344CB8AC3E}">
        <p14:creationId xmlns:p14="http://schemas.microsoft.com/office/powerpoint/2010/main" val="291124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B80B0-6CD4-4C79-8A2D-1FB472F520FE}" type="datetimeFigureOut">
              <a:rPr lang="en-US" smtClean="0"/>
              <a:t>8/14/16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24BEF-DC11-49CE-8E26-D2498CD2E09E}" type="slidenum">
              <a:rPr lang="en-US" smtClean="0"/>
              <a:t>‹#›</a:t>
            </a:fld>
            <a:endParaRPr lang="en-US"/>
          </a:p>
        </p:txBody>
      </p:sp>
    </p:spTree>
    <p:extLst>
      <p:ext uri="{BB962C8B-B14F-4D97-AF65-F5344CB8AC3E}">
        <p14:creationId xmlns:p14="http://schemas.microsoft.com/office/powerpoint/2010/main" val="426033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BB80B0-6CD4-4C79-8A2D-1FB472F520FE}" type="datetimeFigureOut">
              <a:rPr lang="en-US" smtClean="0"/>
              <a:t>8/14/16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24BEF-DC11-49CE-8E26-D2498CD2E09E}" type="slidenum">
              <a:rPr lang="en-US" smtClean="0"/>
              <a:t>‹#›</a:t>
            </a:fld>
            <a:endParaRPr lang="en-US"/>
          </a:p>
        </p:txBody>
      </p:sp>
    </p:spTree>
    <p:extLst>
      <p:ext uri="{BB962C8B-B14F-4D97-AF65-F5344CB8AC3E}">
        <p14:creationId xmlns:p14="http://schemas.microsoft.com/office/powerpoint/2010/main" val="427160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BB80B0-6CD4-4C79-8A2D-1FB472F520FE}" type="datetimeFigureOut">
              <a:rPr lang="en-US" smtClean="0"/>
              <a:t>8/14/16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24BEF-DC11-49CE-8E26-D2498CD2E09E}" type="slidenum">
              <a:rPr lang="en-US" smtClean="0"/>
              <a:t>‹#›</a:t>
            </a:fld>
            <a:endParaRPr lang="en-US"/>
          </a:p>
        </p:txBody>
      </p:sp>
    </p:spTree>
    <p:extLst>
      <p:ext uri="{BB962C8B-B14F-4D97-AF65-F5344CB8AC3E}">
        <p14:creationId xmlns:p14="http://schemas.microsoft.com/office/powerpoint/2010/main" val="301417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BB80B0-6CD4-4C79-8A2D-1FB472F520FE}" type="datetimeFigureOut">
              <a:rPr lang="en-US" smtClean="0"/>
              <a:t>8/14/16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24BEF-DC11-49CE-8E26-D2498CD2E09E}" type="slidenum">
              <a:rPr lang="en-US" smtClean="0"/>
              <a:t>‹#›</a:t>
            </a:fld>
            <a:endParaRPr lang="en-US"/>
          </a:p>
        </p:txBody>
      </p:sp>
    </p:spTree>
    <p:extLst>
      <p:ext uri="{BB962C8B-B14F-4D97-AF65-F5344CB8AC3E}">
        <p14:creationId xmlns:p14="http://schemas.microsoft.com/office/powerpoint/2010/main" val="42380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B80B0-6CD4-4C79-8A2D-1FB472F520FE}" type="datetimeFigureOut">
              <a:rPr lang="en-US" smtClean="0"/>
              <a:t>8/14/16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24BEF-DC11-49CE-8E26-D2498CD2E09E}" type="slidenum">
              <a:rPr lang="en-US" smtClean="0"/>
              <a:t>‹#›</a:t>
            </a:fld>
            <a:endParaRPr lang="en-US"/>
          </a:p>
        </p:txBody>
      </p:sp>
    </p:spTree>
    <p:extLst>
      <p:ext uri="{BB962C8B-B14F-4D97-AF65-F5344CB8AC3E}">
        <p14:creationId xmlns:p14="http://schemas.microsoft.com/office/powerpoint/2010/main" val="343891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BB80B0-6CD4-4C79-8A2D-1FB472F520FE}" type="datetimeFigureOut">
              <a:rPr lang="en-US" smtClean="0"/>
              <a:t>8/14/16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24BEF-DC11-49CE-8E26-D2498CD2E09E}" type="slidenum">
              <a:rPr lang="en-US" smtClean="0"/>
              <a:t>‹#›</a:t>
            </a:fld>
            <a:endParaRPr lang="en-US"/>
          </a:p>
        </p:txBody>
      </p:sp>
    </p:spTree>
    <p:extLst>
      <p:ext uri="{BB962C8B-B14F-4D97-AF65-F5344CB8AC3E}">
        <p14:creationId xmlns:p14="http://schemas.microsoft.com/office/powerpoint/2010/main" val="97725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BB80B0-6CD4-4C79-8A2D-1FB472F520FE}" type="datetimeFigureOut">
              <a:rPr lang="en-US" smtClean="0"/>
              <a:t>8/14/16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24BEF-DC11-49CE-8E26-D2498CD2E09E}" type="slidenum">
              <a:rPr lang="en-US" smtClean="0"/>
              <a:t>‹#›</a:t>
            </a:fld>
            <a:endParaRPr lang="en-US"/>
          </a:p>
        </p:txBody>
      </p:sp>
    </p:spTree>
    <p:extLst>
      <p:ext uri="{BB962C8B-B14F-4D97-AF65-F5344CB8AC3E}">
        <p14:creationId xmlns:p14="http://schemas.microsoft.com/office/powerpoint/2010/main" val="22439302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B80B0-6CD4-4C79-8A2D-1FB472F520FE}" type="datetimeFigureOut">
              <a:rPr lang="en-US" smtClean="0"/>
              <a:t>8/14/16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4BEF-DC11-49CE-8E26-D2498CD2E09E}" type="slidenum">
              <a:rPr lang="en-US" smtClean="0"/>
              <a:t>‹#›</a:t>
            </a:fld>
            <a:endParaRPr lang="en-US"/>
          </a:p>
        </p:txBody>
      </p:sp>
    </p:spTree>
    <p:extLst>
      <p:ext uri="{BB962C8B-B14F-4D97-AF65-F5344CB8AC3E}">
        <p14:creationId xmlns:p14="http://schemas.microsoft.com/office/powerpoint/2010/main" val="107581435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jpeg"/><Relationship Id="rId5" Type="http://schemas.openxmlformats.org/officeDocument/2006/relationships/image" Target="../media/image10.wmf"/><Relationship Id="rId6" Type="http://schemas.openxmlformats.org/officeDocument/2006/relationships/image" Target="../media/image11.w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8.w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png"/><Relationship Id="rId3" Type="http://schemas.openxmlformats.org/officeDocument/2006/relationships/image" Target="../media/image26.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869" y="2733709"/>
            <a:ext cx="8991599" cy="1373070"/>
          </a:xfrm>
        </p:spPr>
        <p:txBody>
          <a:bodyPr>
            <a:normAutofit fontScale="90000"/>
          </a:bodyPr>
          <a:lstStyle/>
          <a:p>
            <a:pPr algn="l"/>
            <a:r>
              <a:rPr lang="en-US" dirty="0"/>
              <a:t/>
            </a:r>
            <a:br>
              <a:rPr lang="en-US" dirty="0"/>
            </a:br>
            <a:r>
              <a:rPr lang="en-US" dirty="0"/>
              <a:t>Behavior, Environment and STAR Update Training</a:t>
            </a:r>
          </a:p>
        </p:txBody>
      </p:sp>
      <p:sp>
        <p:nvSpPr>
          <p:cNvPr id="3" name="Subtitle 2"/>
          <p:cNvSpPr>
            <a:spLocks noGrp="1"/>
          </p:cNvSpPr>
          <p:nvPr>
            <p:ph type="subTitle" idx="1"/>
          </p:nvPr>
        </p:nvSpPr>
        <p:spPr>
          <a:xfrm>
            <a:off x="2801007" y="4500672"/>
            <a:ext cx="9144000" cy="1655762"/>
          </a:xfrm>
        </p:spPr>
        <p:txBody>
          <a:bodyPr>
            <a:normAutofit/>
          </a:bodyPr>
          <a:lstStyle/>
          <a:p>
            <a:r>
              <a:rPr lang="en-US" dirty="0"/>
              <a:t>Marcia Braden, PhD</a:t>
            </a:r>
          </a:p>
          <a:p>
            <a:r>
              <a:rPr lang="en-US" dirty="0"/>
              <a:t>SLV BOCES</a:t>
            </a:r>
          </a:p>
          <a:p>
            <a:r>
              <a:rPr lang="en-US" dirty="0"/>
              <a:t>August 15 and 16, 2016</a:t>
            </a:r>
          </a:p>
        </p:txBody>
      </p:sp>
    </p:spTree>
    <p:extLst>
      <p:ext uri="{BB962C8B-B14F-4D97-AF65-F5344CB8AC3E}">
        <p14:creationId xmlns:p14="http://schemas.microsoft.com/office/powerpoint/2010/main" val="83915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Foundations of Behavior</a:t>
            </a:r>
          </a:p>
        </p:txBody>
      </p:sp>
      <p:sp>
        <p:nvSpPr>
          <p:cNvPr id="3" name="Content Placeholder 2"/>
          <p:cNvSpPr>
            <a:spLocks noGrp="1"/>
          </p:cNvSpPr>
          <p:nvPr>
            <p:ph idx="1"/>
          </p:nvPr>
        </p:nvSpPr>
        <p:spPr/>
        <p:txBody>
          <a:bodyPr>
            <a:normAutofit/>
          </a:bodyPr>
          <a:lstStyle/>
          <a:p>
            <a:r>
              <a:rPr lang="en-US" dirty="0"/>
              <a:t>In order to change behavior we must first understand the foundational aspects of behavior.</a:t>
            </a:r>
          </a:p>
          <a:p>
            <a:r>
              <a:rPr lang="en-US" dirty="0"/>
              <a:t>All behavior serves a purpose.</a:t>
            </a:r>
          </a:p>
          <a:p>
            <a:r>
              <a:rPr lang="en-US" dirty="0"/>
              <a:t>Behaviors do not continue unless they are reinforced in some way.</a:t>
            </a:r>
          </a:p>
          <a:p>
            <a:r>
              <a:rPr lang="en-US" dirty="0"/>
              <a:t>Sometimes the reinforcing aspect of the behavior is internal.</a:t>
            </a:r>
          </a:p>
          <a:p>
            <a:r>
              <a:rPr lang="en-US" dirty="0"/>
              <a:t>If you do not address the cause of the behavior it will not change.</a:t>
            </a:r>
          </a:p>
        </p:txBody>
      </p:sp>
      <p:sp>
        <p:nvSpPr>
          <p:cNvPr id="4" name="Footer Placeholder 3"/>
          <p:cNvSpPr>
            <a:spLocks noGrp="1"/>
          </p:cNvSpPr>
          <p:nvPr>
            <p:ph type="ftr" sz="quarter" idx="11"/>
          </p:nvPr>
        </p:nvSpPr>
        <p:spPr/>
        <p:txBody>
          <a:bodyPr/>
          <a:lstStyle/>
          <a:p>
            <a:r>
              <a:rPr lang="en-US"/>
              <a:t>Marcia L. Braden, PhD</a:t>
            </a:r>
          </a:p>
        </p:txBody>
      </p:sp>
    </p:spTree>
    <p:extLst>
      <p:ext uri="{BB962C8B-B14F-4D97-AF65-F5344CB8AC3E}">
        <p14:creationId xmlns:p14="http://schemas.microsoft.com/office/powerpoint/2010/main" val="7152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normAutofit/>
          </a:bodyPr>
          <a:lstStyle/>
          <a:p>
            <a:pPr eaLnBrk="1" hangingPunct="1">
              <a:defRPr/>
            </a:pPr>
            <a:r>
              <a:rPr lang="en-US" sz="4400" dirty="0"/>
              <a:t>Functional Behavior Assessment</a:t>
            </a:r>
          </a:p>
        </p:txBody>
      </p:sp>
      <p:sp>
        <p:nvSpPr>
          <p:cNvPr id="10243" name="Rectangle 3"/>
          <p:cNvSpPr>
            <a:spLocks noGrp="1" noRot="1" noChangeArrowheads="1"/>
          </p:cNvSpPr>
          <p:nvPr>
            <p:ph idx="1"/>
          </p:nvPr>
        </p:nvSpPr>
        <p:spPr/>
        <p:txBody>
          <a:bodyPr>
            <a:normAutofit/>
          </a:bodyPr>
          <a:lstStyle/>
          <a:p>
            <a:pPr eaLnBrk="1" hangingPunct="1">
              <a:defRPr/>
            </a:pPr>
            <a:r>
              <a:rPr lang="en-US" sz="3600" dirty="0"/>
              <a:t>The ABC’s of Behavior</a:t>
            </a:r>
          </a:p>
          <a:p>
            <a:pPr lvl="1" eaLnBrk="1" hangingPunct="1">
              <a:defRPr/>
            </a:pPr>
            <a:r>
              <a:rPr lang="en-US" sz="3600" dirty="0"/>
              <a:t>Antecedent (the action that occurs directly before the behavior)</a:t>
            </a:r>
          </a:p>
          <a:p>
            <a:pPr lvl="1" eaLnBrk="1" hangingPunct="1">
              <a:defRPr/>
            </a:pPr>
            <a:r>
              <a:rPr lang="en-US" sz="3600" dirty="0"/>
              <a:t>Behavior (the specific act or behavior)</a:t>
            </a:r>
          </a:p>
          <a:p>
            <a:pPr lvl="1" eaLnBrk="1" hangingPunct="1">
              <a:defRPr/>
            </a:pPr>
            <a:r>
              <a:rPr lang="en-US" sz="3600" dirty="0"/>
              <a:t>Consequence( what happens directly after the behavior)</a:t>
            </a:r>
          </a:p>
        </p:txBody>
      </p:sp>
      <p:sp>
        <p:nvSpPr>
          <p:cNvPr id="2" name="Footer Placeholder 1"/>
          <p:cNvSpPr>
            <a:spLocks noGrp="1"/>
          </p:cNvSpPr>
          <p:nvPr>
            <p:ph type="ftr" sz="quarter" idx="11"/>
          </p:nvPr>
        </p:nvSpPr>
        <p:spPr/>
        <p:txBody>
          <a:bodyPr/>
          <a:lstStyle/>
          <a:p>
            <a:r>
              <a:rPr lang="en-US"/>
              <a:t>Marcia L. Braden, PhD</a:t>
            </a:r>
          </a:p>
        </p:txBody>
      </p:sp>
    </p:spTree>
    <p:extLst>
      <p:ext uri="{BB962C8B-B14F-4D97-AF65-F5344CB8AC3E}">
        <p14:creationId xmlns:p14="http://schemas.microsoft.com/office/powerpoint/2010/main" val="229302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nteced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304800"/>
            <a:ext cx="44545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069628"/>
      </p:ext>
    </p:extLst>
  </p:cSld>
  <p:clrMapOvr>
    <a:masterClrMapping/>
  </p:clrMapOvr>
  <p:transition xmlns:p14="http://schemas.microsoft.com/office/powerpoint/2010/mai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Behavi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2400"/>
            <a:ext cx="44132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685546"/>
      </p:ext>
    </p:extLst>
  </p:cSld>
  <p:clrMapOvr>
    <a:masterClrMapping/>
  </p:clrMapOvr>
  <p:transition xmlns:p14="http://schemas.microsoft.com/office/powerpoint/2010/mai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onsequ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4800"/>
            <a:ext cx="6019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446619"/>
      </p:ext>
    </p:extLst>
  </p:cSld>
  <p:clrMapOvr>
    <a:masterClrMapping/>
  </p:clrMapOvr>
  <p:transition xmlns:p14="http://schemas.microsoft.com/office/powerpoint/2010/mai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81050"/>
            <a:ext cx="8229600" cy="990600"/>
          </a:xfrm>
        </p:spPr>
        <p:txBody>
          <a:bodyPr/>
          <a:lstStyle/>
          <a:p>
            <a:r>
              <a:rPr lang="en-US" dirty="0">
                <a:solidFill>
                  <a:schemeClr val="tx1"/>
                </a:solidFill>
              </a:rPr>
              <a:t>ABC’s of Behavior</a:t>
            </a:r>
          </a:p>
        </p:txBody>
      </p:sp>
      <p:pic>
        <p:nvPicPr>
          <p:cNvPr id="4" name="Content Placeholder 3" descr="ABC-Model.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51176" y="3266726"/>
            <a:ext cx="7089648" cy="1469136"/>
          </a:xfrm>
        </p:spPr>
      </p:pic>
      <p:sp>
        <p:nvSpPr>
          <p:cNvPr id="3" name="Footer Placeholder 2"/>
          <p:cNvSpPr>
            <a:spLocks noGrp="1"/>
          </p:cNvSpPr>
          <p:nvPr>
            <p:ph type="ftr" sz="quarter" idx="11"/>
          </p:nvPr>
        </p:nvSpPr>
        <p:spPr/>
        <p:txBody>
          <a:bodyPr/>
          <a:lstStyle/>
          <a:p>
            <a:r>
              <a:rPr lang="en-US"/>
              <a:t>With permission from Karen Riley, PhD</a:t>
            </a:r>
          </a:p>
        </p:txBody>
      </p:sp>
    </p:spTree>
    <p:extLst>
      <p:ext uri="{BB962C8B-B14F-4D97-AF65-F5344CB8AC3E}">
        <p14:creationId xmlns:p14="http://schemas.microsoft.com/office/powerpoint/2010/main" val="660726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 y="0"/>
            <a:ext cx="10483850" cy="2590800"/>
          </a:xfrm>
        </p:spPr>
        <p:txBody>
          <a:bodyPr>
            <a:normAutofit/>
          </a:bodyPr>
          <a:lstStyle/>
          <a:p>
            <a:pPr eaLnBrk="1" hangingPunct="1"/>
            <a:r>
              <a:rPr lang="en-US" altLang="en-US" dirty="0"/>
              <a:t>ABC’s of Understanding Why students engage in problem behavior:</a:t>
            </a:r>
            <a:br>
              <a:rPr lang="en-US" altLang="en-US" dirty="0"/>
            </a:br>
            <a:r>
              <a:rPr lang="en-US" altLang="en-US" dirty="0"/>
              <a:t>Finding out the </a:t>
            </a:r>
            <a:r>
              <a:rPr lang="en-US" altLang="en-US" u="sng" dirty="0"/>
              <a:t>Pay-off</a:t>
            </a:r>
            <a:r>
              <a:rPr lang="en-US" altLang="en-US" dirty="0"/>
              <a:t> or </a:t>
            </a:r>
            <a:r>
              <a:rPr lang="en-US" altLang="en-US" u="sng" dirty="0"/>
              <a:t>Function</a:t>
            </a:r>
            <a:r>
              <a:rPr lang="en-US" altLang="en-US" dirty="0"/>
              <a:t> of Behavior</a:t>
            </a:r>
          </a:p>
        </p:txBody>
      </p:sp>
      <p:sp>
        <p:nvSpPr>
          <p:cNvPr id="81924" name="Rectangle 3"/>
          <p:cNvSpPr>
            <a:spLocks noGrp="1" noChangeArrowheads="1"/>
          </p:cNvSpPr>
          <p:nvPr>
            <p:ph idx="1"/>
          </p:nvPr>
        </p:nvSpPr>
        <p:spPr>
          <a:xfrm>
            <a:off x="2057400" y="3124200"/>
            <a:ext cx="8077200" cy="3200400"/>
          </a:xfrm>
        </p:spPr>
        <p:txBody>
          <a:bodyPr/>
          <a:lstStyle/>
          <a:p>
            <a:pPr eaLnBrk="1" hangingPunct="1">
              <a:lnSpc>
                <a:spcPct val="120000"/>
              </a:lnSpc>
              <a:buFont typeface="Arial" pitchFamily="34" charset="0"/>
              <a:buNone/>
            </a:pPr>
            <a:r>
              <a:rPr lang="en-US" altLang="en-US" dirty="0"/>
              <a:t>A</a:t>
            </a:r>
            <a:r>
              <a:rPr lang="en-US" altLang="en-US" dirty="0">
                <a:solidFill>
                  <a:srgbClr val="92D050"/>
                </a:solidFill>
              </a:rPr>
              <a:t>= </a:t>
            </a:r>
            <a:r>
              <a:rPr lang="en-US" altLang="en-US" dirty="0"/>
              <a:t>Antecedent(s). Find out the events that occur right before</a:t>
            </a:r>
            <a:r>
              <a:rPr lang="en-US" altLang="en-US" b="1" dirty="0">
                <a:solidFill>
                  <a:srgbClr val="000000"/>
                </a:solidFill>
              </a:rPr>
              <a:t> </a:t>
            </a:r>
            <a:r>
              <a:rPr lang="en-US" altLang="en-US" dirty="0"/>
              <a:t>the behavior. </a:t>
            </a:r>
          </a:p>
          <a:p>
            <a:pPr lvl="1" eaLnBrk="1" hangingPunct="1">
              <a:lnSpc>
                <a:spcPct val="120000"/>
              </a:lnSpc>
            </a:pPr>
            <a:r>
              <a:rPr lang="en-US" altLang="en-US" dirty="0"/>
              <a:t>Allows you to predict: </a:t>
            </a:r>
            <a:r>
              <a:rPr lang="en-US" altLang="en-US" b="1" u="sng" dirty="0">
                <a:solidFill>
                  <a:srgbClr val="FF0000"/>
                </a:solidFill>
              </a:rPr>
              <a:t>Where</a:t>
            </a:r>
            <a:r>
              <a:rPr lang="en-US" altLang="en-US" b="1" dirty="0">
                <a:solidFill>
                  <a:srgbClr val="000000"/>
                </a:solidFill>
              </a:rPr>
              <a:t> </a:t>
            </a:r>
            <a:r>
              <a:rPr lang="en-US" altLang="en-US" b="1" dirty="0"/>
              <a:t>(During routine)? &amp;</a:t>
            </a:r>
            <a:r>
              <a:rPr lang="en-US" altLang="en-US" b="1" dirty="0">
                <a:solidFill>
                  <a:srgbClr val="92D050"/>
                </a:solidFill>
              </a:rPr>
              <a:t>  </a:t>
            </a:r>
            <a:r>
              <a:rPr lang="en-US" altLang="en-US" b="1" u="sng" dirty="0">
                <a:solidFill>
                  <a:srgbClr val="FF0000"/>
                </a:solidFill>
              </a:rPr>
              <a:t>When</a:t>
            </a:r>
            <a:r>
              <a:rPr lang="en-US" altLang="en-US" b="1" dirty="0">
                <a:solidFill>
                  <a:srgbClr val="000000"/>
                </a:solidFill>
              </a:rPr>
              <a:t> </a:t>
            </a:r>
            <a:r>
              <a:rPr lang="en-US" altLang="en-US" b="1" dirty="0"/>
              <a:t>(Trigger event)?</a:t>
            </a:r>
          </a:p>
        </p:txBody>
      </p:sp>
      <p:sp>
        <p:nvSpPr>
          <p:cNvPr id="2" name="Footer Placeholder 1"/>
          <p:cNvSpPr>
            <a:spLocks noGrp="1"/>
          </p:cNvSpPr>
          <p:nvPr>
            <p:ph type="ftr" sz="quarter" idx="11"/>
          </p:nvPr>
        </p:nvSpPr>
        <p:spPr/>
        <p:txBody>
          <a:bodyPr/>
          <a:lstStyle/>
          <a:p>
            <a:pPr>
              <a:defRPr/>
            </a:pPr>
            <a:r>
              <a:rPr lang="en-US" sz="1800" dirty="0">
                <a:solidFill>
                  <a:schemeClr val="tx1"/>
                </a:solidFill>
              </a:rPr>
              <a:t>sloman@uoregon.edu</a:t>
            </a:r>
          </a:p>
          <a:p>
            <a:pPr>
              <a:defRPr/>
            </a:pPr>
            <a:endParaRPr lang="en-US" dirty="0"/>
          </a:p>
        </p:txBody>
      </p:sp>
    </p:spTree>
    <p:extLst>
      <p:ext uri="{BB962C8B-B14F-4D97-AF65-F5344CB8AC3E}">
        <p14:creationId xmlns:p14="http://schemas.microsoft.com/office/powerpoint/2010/main" val="2416307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4450" y="495300"/>
            <a:ext cx="10972800" cy="1981200"/>
          </a:xfrm>
        </p:spPr>
        <p:txBody>
          <a:bodyPr>
            <a:normAutofit/>
          </a:bodyPr>
          <a:lstStyle/>
          <a:p>
            <a:r>
              <a:rPr lang="en-US" altLang="en-US" sz="3200" dirty="0"/>
              <a:t>ABC’s of Understanding Why students engage in problem </a:t>
            </a:r>
            <a:r>
              <a:rPr lang="en-US" altLang="en-US" sz="3200" dirty="0" err="1"/>
              <a:t>behavior:Finding</a:t>
            </a:r>
            <a:r>
              <a:rPr lang="en-US" altLang="en-US" sz="3200" dirty="0"/>
              <a:t> out the </a:t>
            </a:r>
            <a:r>
              <a:rPr lang="en-US" altLang="en-US" sz="3200" u="sng" dirty="0"/>
              <a:t>Pay-off</a:t>
            </a:r>
            <a:r>
              <a:rPr lang="en-US" altLang="en-US" sz="3200" dirty="0"/>
              <a:t> or </a:t>
            </a:r>
            <a:r>
              <a:rPr lang="en-US" altLang="en-US" sz="3200" u="sng" dirty="0"/>
              <a:t>Function</a:t>
            </a:r>
            <a:r>
              <a:rPr lang="en-US" altLang="en-US" sz="3200" dirty="0"/>
              <a:t> of Behavior</a:t>
            </a:r>
          </a:p>
        </p:txBody>
      </p:sp>
      <p:sp>
        <p:nvSpPr>
          <p:cNvPr id="41987" name="Content Placeholder 2"/>
          <p:cNvSpPr>
            <a:spLocks noGrp="1"/>
          </p:cNvSpPr>
          <p:nvPr>
            <p:ph idx="1"/>
          </p:nvPr>
        </p:nvSpPr>
        <p:spPr>
          <a:xfrm>
            <a:off x="1981201" y="2743200"/>
            <a:ext cx="8208963" cy="3429000"/>
          </a:xfrm>
        </p:spPr>
        <p:txBody>
          <a:bodyPr>
            <a:normAutofit lnSpcReduction="10000"/>
          </a:bodyPr>
          <a:lstStyle/>
          <a:p>
            <a:pPr eaLnBrk="1" hangingPunct="1">
              <a:lnSpc>
                <a:spcPct val="120000"/>
              </a:lnSpc>
              <a:buFont typeface="Arial" charset="0"/>
              <a:buNone/>
              <a:defRPr/>
            </a:pPr>
            <a:r>
              <a:rPr lang="en-US" dirty="0"/>
              <a:t>B=Behavior. Find out </a:t>
            </a:r>
            <a:r>
              <a:rPr lang="en-US" b="1" u="sng" dirty="0">
                <a:solidFill>
                  <a:srgbClr val="FF0000"/>
                </a:solidFill>
              </a:rPr>
              <a:t>what</a:t>
            </a:r>
            <a:r>
              <a:rPr lang="en-US" dirty="0">
                <a:solidFill>
                  <a:srgbClr val="000000"/>
                </a:solidFill>
              </a:rPr>
              <a:t> </a:t>
            </a:r>
            <a:r>
              <a:rPr lang="en-US" dirty="0"/>
              <a:t>is the observable problem behavior?</a:t>
            </a:r>
          </a:p>
          <a:p>
            <a:pPr eaLnBrk="1" hangingPunct="1">
              <a:lnSpc>
                <a:spcPct val="120000"/>
              </a:lnSpc>
              <a:buFont typeface="Arial" charset="0"/>
              <a:buNone/>
              <a:defRPr/>
            </a:pPr>
            <a:r>
              <a:rPr lang="en-US" dirty="0"/>
              <a:t>C=Outcome/ Consequence. Find out what happens after</a:t>
            </a:r>
            <a:r>
              <a:rPr lang="en-US" b="1" dirty="0"/>
              <a:t> </a:t>
            </a:r>
            <a:r>
              <a:rPr lang="en-US" dirty="0"/>
              <a:t>the behavior occurs?</a:t>
            </a:r>
            <a:r>
              <a:rPr lang="en-US" dirty="0">
                <a:solidFill>
                  <a:srgbClr val="92D050"/>
                </a:solidFill>
              </a:rPr>
              <a:t> </a:t>
            </a:r>
            <a:r>
              <a:rPr lang="en-US" dirty="0">
                <a:solidFill>
                  <a:srgbClr val="FF0000"/>
                </a:solidFill>
              </a:rPr>
              <a:t>WHY?</a:t>
            </a:r>
          </a:p>
          <a:p>
            <a:pPr algn="ctr" eaLnBrk="1" hangingPunct="1">
              <a:lnSpc>
                <a:spcPct val="120000"/>
              </a:lnSpc>
              <a:buFont typeface="Arial" charset="0"/>
              <a:buNone/>
              <a:defRPr/>
            </a:pPr>
            <a:r>
              <a:rPr lang="en-US" sz="4000" dirty="0">
                <a:solidFill>
                  <a:srgbClr val="000000"/>
                </a:solidFill>
              </a:rPr>
              <a:t>A </a:t>
            </a:r>
            <a:r>
              <a:rPr lang="en-US" sz="4000" dirty="0">
                <a:solidFill>
                  <a:srgbClr val="000000"/>
                </a:solidFill>
                <a:sym typeface="Wingdings" pitchFamily="2" charset="2"/>
              </a:rPr>
              <a:t></a:t>
            </a:r>
            <a:r>
              <a:rPr lang="en-US" sz="4000" dirty="0">
                <a:solidFill>
                  <a:srgbClr val="000000"/>
                </a:solidFill>
              </a:rPr>
              <a:t> B </a:t>
            </a:r>
            <a:r>
              <a:rPr lang="en-US" sz="4000" dirty="0">
                <a:solidFill>
                  <a:srgbClr val="000000"/>
                </a:solidFill>
                <a:sym typeface="Wingdings" pitchFamily="2" charset="2"/>
              </a:rPr>
              <a:t></a:t>
            </a:r>
            <a:r>
              <a:rPr lang="en-US" sz="4000" dirty="0">
                <a:solidFill>
                  <a:srgbClr val="000000"/>
                </a:solidFill>
              </a:rPr>
              <a:t> C </a:t>
            </a:r>
          </a:p>
          <a:p>
            <a:pPr marL="0" indent="0">
              <a:buNone/>
              <a:defRPr/>
            </a:pPr>
            <a:r>
              <a:rPr lang="en-US" dirty="0"/>
              <a:t>  </a:t>
            </a:r>
          </a:p>
        </p:txBody>
      </p:sp>
      <p:sp>
        <p:nvSpPr>
          <p:cNvPr id="2" name="Footer Placeholder 1"/>
          <p:cNvSpPr>
            <a:spLocks noGrp="1"/>
          </p:cNvSpPr>
          <p:nvPr>
            <p:ph type="ftr" sz="quarter" idx="11"/>
          </p:nvPr>
        </p:nvSpPr>
        <p:spPr/>
        <p:txBody>
          <a:bodyPr/>
          <a:lstStyle/>
          <a:p>
            <a:pPr>
              <a:defRPr/>
            </a:pPr>
            <a:r>
              <a:rPr lang="en-US" sz="1800" dirty="0"/>
              <a:t>sloman@uoregon.edu</a:t>
            </a:r>
          </a:p>
          <a:p>
            <a:pPr>
              <a:defRPr/>
            </a:pPr>
            <a:endParaRPr lang="en-US" sz="1800" dirty="0"/>
          </a:p>
        </p:txBody>
      </p:sp>
      <p:sp>
        <p:nvSpPr>
          <p:cNvPr id="82949" name="AutoShape 4"/>
          <p:cNvSpPr>
            <a:spLocks noChangeArrowheads="1"/>
          </p:cNvSpPr>
          <p:nvPr/>
        </p:nvSpPr>
        <p:spPr bwMode="auto">
          <a:xfrm>
            <a:off x="5029200" y="5883275"/>
            <a:ext cx="2209800" cy="304800"/>
          </a:xfrm>
          <a:prstGeom prst="curvedUpArrow">
            <a:avLst>
              <a:gd name="adj1" fmla="val 91968"/>
              <a:gd name="adj2" fmla="val 184002"/>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783514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62" y="658634"/>
            <a:ext cx="9613861" cy="1080938"/>
          </a:xfrm>
        </p:spPr>
        <p:txBody>
          <a:bodyPr/>
          <a:lstStyle/>
          <a:p>
            <a:r>
              <a:rPr lang="en-US" dirty="0"/>
              <a:t>The ABC Sequence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823624"/>
              </p:ext>
            </p:extLst>
          </p:nvPr>
        </p:nvGraphicFramePr>
        <p:xfrm>
          <a:off x="838200" y="1825625"/>
          <a:ext cx="10515600" cy="1554479"/>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385223865"/>
                    </a:ext>
                  </a:extLst>
                </a:gridCol>
                <a:gridCol w="3505200">
                  <a:extLst>
                    <a:ext uri="{9D8B030D-6E8A-4147-A177-3AD203B41FA5}">
                      <a16:colId xmlns:a16="http://schemas.microsoft.com/office/drawing/2014/main" xmlns="" val="3297200129"/>
                    </a:ext>
                  </a:extLst>
                </a:gridCol>
                <a:gridCol w="3505200">
                  <a:extLst>
                    <a:ext uri="{9D8B030D-6E8A-4147-A177-3AD203B41FA5}">
                      <a16:colId xmlns:a16="http://schemas.microsoft.com/office/drawing/2014/main" xmlns="" val="1153613050"/>
                    </a:ext>
                  </a:extLst>
                </a:gridCol>
              </a:tblGrid>
              <a:tr h="370840">
                <a:tc>
                  <a:txBody>
                    <a:bodyPr/>
                    <a:lstStyle/>
                    <a:p>
                      <a:r>
                        <a:rPr lang="en-US" dirty="0"/>
                        <a:t>Antecedents or Triggers</a:t>
                      </a:r>
                    </a:p>
                  </a:txBody>
                  <a:tcPr marL="100016" marR="100016"/>
                </a:tc>
                <a:tc>
                  <a:txBody>
                    <a:bodyPr/>
                    <a:lstStyle/>
                    <a:p>
                      <a:r>
                        <a:rPr lang="en-US" dirty="0"/>
                        <a:t>            Behavior</a:t>
                      </a:r>
                    </a:p>
                  </a:txBody>
                  <a:tcPr marL="100016" marR="100016"/>
                </a:tc>
                <a:tc>
                  <a:txBody>
                    <a:bodyPr/>
                    <a:lstStyle/>
                    <a:p>
                      <a:r>
                        <a:rPr lang="en-US" dirty="0"/>
                        <a:t>Consequence </a:t>
                      </a:r>
                    </a:p>
                    <a:p>
                      <a:r>
                        <a:rPr lang="en-US" dirty="0"/>
                        <a:t>What is </a:t>
                      </a:r>
                      <a:r>
                        <a:rPr lang="en-US" dirty="0" err="1"/>
                        <a:t>maintinaing</a:t>
                      </a:r>
                      <a:r>
                        <a:rPr lang="en-US" dirty="0"/>
                        <a:t> the behavior?</a:t>
                      </a:r>
                    </a:p>
                  </a:txBody>
                  <a:tcPr marL="100016" marR="100016"/>
                </a:tc>
                <a:extLst>
                  <a:ext uri="{0D108BD9-81ED-4DB2-BD59-A6C34878D82A}">
                    <a16:rowId xmlns:a16="http://schemas.microsoft.com/office/drawing/2014/main" xmlns="" val="3446040449"/>
                  </a:ext>
                </a:extLst>
              </a:tr>
              <a:tr h="370840">
                <a:tc>
                  <a:txBody>
                    <a:bodyPr/>
                    <a:lstStyle/>
                    <a:p>
                      <a:r>
                        <a:rPr lang="en-US" dirty="0"/>
                        <a:t>Patrick is in a DT session and hits the trainer</a:t>
                      </a:r>
                      <a:r>
                        <a:rPr lang="en-US" baseline="0" dirty="0"/>
                        <a:t> when she tells him to sit down</a:t>
                      </a:r>
                      <a:endParaRPr lang="en-US" dirty="0"/>
                    </a:p>
                  </a:txBody>
                  <a:tcPr marL="100016" marR="100016"/>
                </a:tc>
                <a:tc>
                  <a:txBody>
                    <a:bodyPr/>
                    <a:lstStyle/>
                    <a:p>
                      <a:endParaRPr lang="en-US" dirty="0"/>
                    </a:p>
                  </a:txBody>
                  <a:tcPr marL="100016" marR="100016"/>
                </a:tc>
                <a:tc>
                  <a:txBody>
                    <a:bodyPr/>
                    <a:lstStyle/>
                    <a:p>
                      <a:endParaRPr lang="en-US" dirty="0"/>
                    </a:p>
                  </a:txBody>
                  <a:tcPr marL="100016" marR="100016"/>
                </a:tc>
                <a:extLst>
                  <a:ext uri="{0D108BD9-81ED-4DB2-BD59-A6C34878D82A}">
                    <a16:rowId xmlns:a16="http://schemas.microsoft.com/office/drawing/2014/main" xmlns="" val="454622539"/>
                  </a:ext>
                </a:extLst>
              </a:tr>
            </a:tbl>
          </a:graphicData>
        </a:graphic>
      </p:graphicFrame>
    </p:spTree>
    <p:extLst>
      <p:ext uri="{BB962C8B-B14F-4D97-AF65-F5344CB8AC3E}">
        <p14:creationId xmlns:p14="http://schemas.microsoft.com/office/powerpoint/2010/main" val="1687231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62" y="658634"/>
            <a:ext cx="9613861" cy="1080938"/>
          </a:xfrm>
        </p:spPr>
        <p:txBody>
          <a:bodyPr/>
          <a:lstStyle/>
          <a:p>
            <a:r>
              <a:rPr lang="en-US" dirty="0"/>
              <a:t>The ABC Sequence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8853576"/>
              </p:ext>
            </p:extLst>
          </p:nvPr>
        </p:nvGraphicFramePr>
        <p:xfrm>
          <a:off x="838200" y="1825625"/>
          <a:ext cx="10515600" cy="15544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385223865"/>
                    </a:ext>
                  </a:extLst>
                </a:gridCol>
                <a:gridCol w="3505200">
                  <a:extLst>
                    <a:ext uri="{9D8B030D-6E8A-4147-A177-3AD203B41FA5}">
                      <a16:colId xmlns:a16="http://schemas.microsoft.com/office/drawing/2014/main" xmlns="" val="3297200129"/>
                    </a:ext>
                  </a:extLst>
                </a:gridCol>
                <a:gridCol w="3505200">
                  <a:extLst>
                    <a:ext uri="{9D8B030D-6E8A-4147-A177-3AD203B41FA5}">
                      <a16:colId xmlns:a16="http://schemas.microsoft.com/office/drawing/2014/main" xmlns="" val="1153613050"/>
                    </a:ext>
                  </a:extLst>
                </a:gridCol>
              </a:tblGrid>
              <a:tr h="370840">
                <a:tc>
                  <a:txBody>
                    <a:bodyPr/>
                    <a:lstStyle/>
                    <a:p>
                      <a:r>
                        <a:rPr lang="en-US" dirty="0"/>
                        <a:t>Antecedents or Triggers</a:t>
                      </a:r>
                    </a:p>
                  </a:txBody>
                  <a:tcPr marL="100016" marR="100016"/>
                </a:tc>
                <a:tc>
                  <a:txBody>
                    <a:bodyPr/>
                    <a:lstStyle/>
                    <a:p>
                      <a:r>
                        <a:rPr lang="en-US" dirty="0"/>
                        <a:t>            Behavior</a:t>
                      </a:r>
                    </a:p>
                  </a:txBody>
                  <a:tcPr marL="100016" marR="100016"/>
                </a:tc>
                <a:tc>
                  <a:txBody>
                    <a:bodyPr/>
                    <a:lstStyle/>
                    <a:p>
                      <a:r>
                        <a:rPr lang="en-US" dirty="0"/>
                        <a:t>Consequence </a:t>
                      </a:r>
                    </a:p>
                    <a:p>
                      <a:r>
                        <a:rPr lang="en-US" dirty="0"/>
                        <a:t>What is </a:t>
                      </a:r>
                      <a:r>
                        <a:rPr lang="en-US" dirty="0" err="1"/>
                        <a:t>maintinaing</a:t>
                      </a:r>
                      <a:r>
                        <a:rPr lang="en-US" dirty="0"/>
                        <a:t> the behavior?</a:t>
                      </a:r>
                    </a:p>
                  </a:txBody>
                  <a:tcPr marL="100016" marR="100016"/>
                </a:tc>
                <a:extLst>
                  <a:ext uri="{0D108BD9-81ED-4DB2-BD59-A6C34878D82A}">
                    <a16:rowId xmlns:a16="http://schemas.microsoft.com/office/drawing/2014/main" xmlns="" val="3446040449"/>
                  </a:ext>
                </a:extLst>
              </a:tr>
              <a:tr h="370840">
                <a:tc>
                  <a:txBody>
                    <a:bodyPr/>
                    <a:lstStyle/>
                    <a:p>
                      <a:r>
                        <a:rPr lang="en-US" dirty="0"/>
                        <a:t>Patrick is in a DT session and hits the trainer</a:t>
                      </a:r>
                      <a:r>
                        <a:rPr lang="en-US" baseline="0" dirty="0"/>
                        <a:t> when she tells him to sit down</a:t>
                      </a:r>
                      <a:endParaRPr lang="en-US" dirty="0"/>
                    </a:p>
                  </a:txBody>
                  <a:tcPr marL="100016" marR="100016"/>
                </a:tc>
                <a:tc>
                  <a:txBody>
                    <a:bodyPr/>
                    <a:lstStyle/>
                    <a:p>
                      <a:r>
                        <a:rPr lang="en-US" dirty="0"/>
                        <a:t>Patrick hits the </a:t>
                      </a:r>
                      <a:r>
                        <a:rPr lang="en-US" dirty="0" err="1"/>
                        <a:t>trianer</a:t>
                      </a:r>
                      <a:endParaRPr lang="en-US" dirty="0"/>
                    </a:p>
                  </a:txBody>
                  <a:tcPr marL="100016" marR="100016"/>
                </a:tc>
                <a:tc>
                  <a:txBody>
                    <a:bodyPr/>
                    <a:lstStyle/>
                    <a:p>
                      <a:endParaRPr lang="en-US" dirty="0"/>
                    </a:p>
                  </a:txBody>
                  <a:tcPr marL="100016" marR="100016"/>
                </a:tc>
                <a:extLst>
                  <a:ext uri="{0D108BD9-81ED-4DB2-BD59-A6C34878D82A}">
                    <a16:rowId xmlns:a16="http://schemas.microsoft.com/office/drawing/2014/main" xmlns="" val="454622539"/>
                  </a:ext>
                </a:extLst>
              </a:tr>
            </a:tbl>
          </a:graphicData>
        </a:graphic>
      </p:graphicFrame>
    </p:spTree>
    <p:extLst>
      <p:ext uri="{BB962C8B-B14F-4D97-AF65-F5344CB8AC3E}">
        <p14:creationId xmlns:p14="http://schemas.microsoft.com/office/powerpoint/2010/main" val="10280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Day One</a:t>
            </a:r>
          </a:p>
        </p:txBody>
      </p:sp>
      <p:sp>
        <p:nvSpPr>
          <p:cNvPr id="3" name="Content Placeholder 2"/>
          <p:cNvSpPr>
            <a:spLocks noGrp="1"/>
          </p:cNvSpPr>
          <p:nvPr>
            <p:ph idx="1"/>
          </p:nvPr>
        </p:nvSpPr>
        <p:spPr>
          <a:xfrm>
            <a:off x="989724" y="2141538"/>
            <a:ext cx="10515600" cy="4351338"/>
          </a:xfrm>
        </p:spPr>
        <p:txBody>
          <a:bodyPr>
            <a:normAutofit fontScale="85000" lnSpcReduction="20000"/>
          </a:bodyPr>
          <a:lstStyle/>
          <a:p>
            <a:pPr marL="0" indent="0">
              <a:buNone/>
            </a:pPr>
            <a:r>
              <a:rPr lang="en-US" dirty="0"/>
              <a:t>8:00-8:15 Check in </a:t>
            </a:r>
          </a:p>
          <a:p>
            <a:pPr marL="0" indent="0">
              <a:buNone/>
            </a:pPr>
            <a:r>
              <a:rPr lang="en-US" dirty="0"/>
              <a:t>8:15-8:30 Introductions, catch up</a:t>
            </a:r>
          </a:p>
          <a:p>
            <a:pPr marL="0" indent="0">
              <a:buNone/>
            </a:pPr>
            <a:r>
              <a:rPr lang="en-US" dirty="0"/>
              <a:t>8:30-9:30 The Reasons for Behavioral Excesses</a:t>
            </a:r>
          </a:p>
          <a:p>
            <a:pPr marL="0" indent="0">
              <a:buNone/>
            </a:pPr>
            <a:r>
              <a:rPr lang="en-US" dirty="0"/>
              <a:t>9:30-10:30 Developing a Sound Behavioral Plan and Implementing</a:t>
            </a:r>
          </a:p>
          <a:p>
            <a:pPr marL="0" indent="0">
              <a:buNone/>
            </a:pPr>
            <a:r>
              <a:rPr lang="en-US" dirty="0"/>
              <a:t>10:30 Break</a:t>
            </a:r>
          </a:p>
          <a:p>
            <a:pPr marL="0" indent="0">
              <a:buNone/>
            </a:pPr>
            <a:r>
              <a:rPr lang="en-US" dirty="0"/>
              <a:t>10:45  Establishing Instructional Control</a:t>
            </a:r>
          </a:p>
          <a:p>
            <a:pPr marL="0" indent="0">
              <a:buNone/>
            </a:pPr>
            <a:r>
              <a:rPr lang="en-US" dirty="0"/>
              <a:t>11:30-12:30 Lunch</a:t>
            </a:r>
          </a:p>
          <a:p>
            <a:pPr marL="0" indent="0">
              <a:buNone/>
            </a:pPr>
            <a:r>
              <a:rPr lang="en-US" dirty="0"/>
              <a:t>12:30-1:30 Setting up the Classroom Environment</a:t>
            </a:r>
          </a:p>
          <a:p>
            <a:pPr marL="0" indent="0">
              <a:buNone/>
            </a:pPr>
            <a:r>
              <a:rPr lang="en-US" dirty="0"/>
              <a:t>1:30-2:30 Teaching Methods and Strategies to Support Behavioral Changes</a:t>
            </a:r>
          </a:p>
          <a:p>
            <a:pPr marL="0" indent="0">
              <a:buNone/>
            </a:pPr>
            <a:r>
              <a:rPr lang="en-US" dirty="0"/>
              <a:t>2:30 Break</a:t>
            </a:r>
          </a:p>
          <a:p>
            <a:pPr marL="0" indent="0">
              <a:buNone/>
            </a:pPr>
            <a:r>
              <a:rPr lang="en-US" dirty="0"/>
              <a:t>2:45-3:30 Considerations for Inclusion</a:t>
            </a:r>
          </a:p>
        </p:txBody>
      </p:sp>
    </p:spTree>
    <p:extLst>
      <p:ext uri="{BB962C8B-B14F-4D97-AF65-F5344CB8AC3E}">
        <p14:creationId xmlns:p14="http://schemas.microsoft.com/office/powerpoint/2010/main" val="1804120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62" y="658634"/>
            <a:ext cx="9613861" cy="1080938"/>
          </a:xfrm>
        </p:spPr>
        <p:txBody>
          <a:bodyPr/>
          <a:lstStyle/>
          <a:p>
            <a:r>
              <a:rPr lang="en-US" dirty="0"/>
              <a:t>The ABC Sequence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0630432"/>
              </p:ext>
            </p:extLst>
          </p:nvPr>
        </p:nvGraphicFramePr>
        <p:xfrm>
          <a:off x="838200" y="1825625"/>
          <a:ext cx="10515600" cy="15544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385223865"/>
                    </a:ext>
                  </a:extLst>
                </a:gridCol>
                <a:gridCol w="3505200">
                  <a:extLst>
                    <a:ext uri="{9D8B030D-6E8A-4147-A177-3AD203B41FA5}">
                      <a16:colId xmlns:a16="http://schemas.microsoft.com/office/drawing/2014/main" xmlns="" val="3297200129"/>
                    </a:ext>
                  </a:extLst>
                </a:gridCol>
                <a:gridCol w="3505200">
                  <a:extLst>
                    <a:ext uri="{9D8B030D-6E8A-4147-A177-3AD203B41FA5}">
                      <a16:colId xmlns:a16="http://schemas.microsoft.com/office/drawing/2014/main" xmlns="" val="1153613050"/>
                    </a:ext>
                  </a:extLst>
                </a:gridCol>
              </a:tblGrid>
              <a:tr h="370840">
                <a:tc>
                  <a:txBody>
                    <a:bodyPr/>
                    <a:lstStyle/>
                    <a:p>
                      <a:r>
                        <a:rPr lang="en-US" dirty="0"/>
                        <a:t>Antecedents or Triggers</a:t>
                      </a:r>
                    </a:p>
                  </a:txBody>
                  <a:tcPr marL="100016" marR="100016"/>
                </a:tc>
                <a:tc>
                  <a:txBody>
                    <a:bodyPr/>
                    <a:lstStyle/>
                    <a:p>
                      <a:r>
                        <a:rPr lang="en-US" dirty="0"/>
                        <a:t>            Behavior</a:t>
                      </a:r>
                    </a:p>
                  </a:txBody>
                  <a:tcPr marL="100016" marR="100016"/>
                </a:tc>
                <a:tc>
                  <a:txBody>
                    <a:bodyPr/>
                    <a:lstStyle/>
                    <a:p>
                      <a:r>
                        <a:rPr lang="en-US" dirty="0"/>
                        <a:t>Consequence </a:t>
                      </a:r>
                    </a:p>
                    <a:p>
                      <a:r>
                        <a:rPr lang="en-US" dirty="0"/>
                        <a:t>What is </a:t>
                      </a:r>
                      <a:r>
                        <a:rPr lang="en-US" dirty="0" err="1"/>
                        <a:t>maintinaing</a:t>
                      </a:r>
                      <a:r>
                        <a:rPr lang="en-US" dirty="0"/>
                        <a:t> the behavior?</a:t>
                      </a:r>
                    </a:p>
                  </a:txBody>
                  <a:tcPr marL="100016" marR="100016"/>
                </a:tc>
                <a:extLst>
                  <a:ext uri="{0D108BD9-81ED-4DB2-BD59-A6C34878D82A}">
                    <a16:rowId xmlns:a16="http://schemas.microsoft.com/office/drawing/2014/main" xmlns="" val="3446040449"/>
                  </a:ext>
                </a:extLst>
              </a:tr>
              <a:tr h="370840">
                <a:tc>
                  <a:txBody>
                    <a:bodyPr/>
                    <a:lstStyle/>
                    <a:p>
                      <a:r>
                        <a:rPr lang="en-US" dirty="0"/>
                        <a:t>Patrick is in a DT session and hits the trainer</a:t>
                      </a:r>
                      <a:r>
                        <a:rPr lang="en-US" baseline="0" dirty="0"/>
                        <a:t> when she tells him to sit down</a:t>
                      </a:r>
                      <a:endParaRPr lang="en-US" dirty="0"/>
                    </a:p>
                  </a:txBody>
                  <a:tcPr marL="100016" marR="100016"/>
                </a:tc>
                <a:tc>
                  <a:txBody>
                    <a:bodyPr/>
                    <a:lstStyle/>
                    <a:p>
                      <a:r>
                        <a:rPr lang="en-US" dirty="0"/>
                        <a:t>Patrick hits the trainer </a:t>
                      </a:r>
                    </a:p>
                  </a:txBody>
                  <a:tcPr marL="100016" marR="100016"/>
                </a:tc>
                <a:tc>
                  <a:txBody>
                    <a:bodyPr/>
                    <a:lstStyle/>
                    <a:p>
                      <a:r>
                        <a:rPr lang="en-US" dirty="0"/>
                        <a:t>The trainer takes him to</a:t>
                      </a:r>
                      <a:r>
                        <a:rPr lang="en-US" baseline="0" dirty="0"/>
                        <a:t> a new activity</a:t>
                      </a:r>
                      <a:endParaRPr lang="en-US" dirty="0"/>
                    </a:p>
                  </a:txBody>
                  <a:tcPr marL="100016" marR="100016"/>
                </a:tc>
                <a:extLst>
                  <a:ext uri="{0D108BD9-81ED-4DB2-BD59-A6C34878D82A}">
                    <a16:rowId xmlns:a16="http://schemas.microsoft.com/office/drawing/2014/main" xmlns="" val="454622539"/>
                  </a:ext>
                </a:extLst>
              </a:tr>
            </a:tbl>
          </a:graphicData>
        </a:graphic>
      </p:graphicFrame>
    </p:spTree>
    <p:extLst>
      <p:ext uri="{BB962C8B-B14F-4D97-AF65-F5344CB8AC3E}">
        <p14:creationId xmlns:p14="http://schemas.microsoft.com/office/powerpoint/2010/main" val="1249864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97" y="747973"/>
            <a:ext cx="9613861" cy="1080938"/>
          </a:xfrm>
        </p:spPr>
        <p:txBody>
          <a:bodyPr/>
          <a:lstStyle/>
          <a:p>
            <a:r>
              <a:rPr lang="en-US" dirty="0"/>
              <a:t>The ABC Sequence- Consequences</a:t>
            </a:r>
          </a:p>
        </p:txBody>
      </p:sp>
      <p:sp>
        <p:nvSpPr>
          <p:cNvPr id="3" name="Content Placeholder 2"/>
          <p:cNvSpPr>
            <a:spLocks noGrp="1"/>
          </p:cNvSpPr>
          <p:nvPr>
            <p:ph idx="1"/>
          </p:nvPr>
        </p:nvSpPr>
        <p:spPr/>
        <p:txBody>
          <a:bodyPr>
            <a:normAutofit/>
          </a:bodyPr>
          <a:lstStyle/>
          <a:p>
            <a:r>
              <a:rPr lang="en-US" dirty="0"/>
              <a:t>Reinforcing the behavior increases the probability that the behavior will occur again</a:t>
            </a:r>
          </a:p>
          <a:p>
            <a:r>
              <a:rPr lang="en-US" dirty="0"/>
              <a:t>A behavior is increased in order to gain access to a </a:t>
            </a:r>
            <a:r>
              <a:rPr lang="en-US" b="1" dirty="0">
                <a:solidFill>
                  <a:srgbClr val="FF0000"/>
                </a:solidFill>
              </a:rPr>
              <a:t>positive</a:t>
            </a:r>
            <a:r>
              <a:rPr lang="en-US" dirty="0"/>
              <a:t> </a:t>
            </a:r>
            <a:r>
              <a:rPr lang="en-US" dirty="0" err="1"/>
              <a:t>reinforcer</a:t>
            </a:r>
            <a:endParaRPr lang="en-US" dirty="0"/>
          </a:p>
          <a:p>
            <a:r>
              <a:rPr lang="en-US" dirty="0"/>
              <a:t>A behavior is increased to get rid of a negative </a:t>
            </a:r>
            <a:r>
              <a:rPr lang="en-US" b="1" dirty="0" err="1">
                <a:solidFill>
                  <a:srgbClr val="FF0000"/>
                </a:solidFill>
              </a:rPr>
              <a:t>reinforcer</a:t>
            </a:r>
            <a:r>
              <a:rPr lang="en-US" dirty="0"/>
              <a:t> </a:t>
            </a:r>
          </a:p>
          <a:p>
            <a:pPr marL="0" indent="0">
              <a:buNone/>
            </a:pPr>
            <a:r>
              <a:rPr lang="en-US" dirty="0"/>
              <a:t>    	Example is a seat belt signal when it is not engaged</a:t>
            </a:r>
          </a:p>
          <a:p>
            <a:r>
              <a:rPr lang="en-US" dirty="0"/>
              <a:t>Extinction: If the </a:t>
            </a:r>
            <a:r>
              <a:rPr lang="en-US" dirty="0" err="1"/>
              <a:t>rienforcer</a:t>
            </a:r>
            <a:r>
              <a:rPr lang="en-US" dirty="0"/>
              <a:t> is not given, the behavior decreases</a:t>
            </a:r>
          </a:p>
          <a:p>
            <a:r>
              <a:rPr lang="en-US" dirty="0"/>
              <a:t>Punisher: Decreases the probability that the behavior will not occur again</a:t>
            </a:r>
          </a:p>
        </p:txBody>
      </p:sp>
    </p:spTree>
    <p:extLst>
      <p:ext uri="{BB962C8B-B14F-4D97-AF65-F5344CB8AC3E}">
        <p14:creationId xmlns:p14="http://schemas.microsoft.com/office/powerpoint/2010/main" val="489556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the Consequence</a:t>
            </a:r>
          </a:p>
        </p:txBody>
      </p:sp>
      <p:sp>
        <p:nvSpPr>
          <p:cNvPr id="3" name="Content Placeholder 2"/>
          <p:cNvSpPr>
            <a:spLocks noGrp="1"/>
          </p:cNvSpPr>
          <p:nvPr>
            <p:ph sz="half" idx="1"/>
          </p:nvPr>
        </p:nvSpPr>
        <p:spPr/>
        <p:txBody>
          <a:bodyPr/>
          <a:lstStyle/>
          <a:p>
            <a:r>
              <a:rPr lang="en-US" dirty="0"/>
              <a:t>Behaviors that are followed by pleasant consequences are more likely to occur again</a:t>
            </a:r>
          </a:p>
          <a:p>
            <a:endParaRPr lang="en-US" dirty="0"/>
          </a:p>
          <a:p>
            <a:endParaRPr lang="en-US" dirty="0"/>
          </a:p>
          <a:p>
            <a:r>
              <a:rPr lang="en-US" dirty="0"/>
              <a:t>It allows you to predict that the behavior will occur again</a:t>
            </a:r>
          </a:p>
        </p:txBody>
      </p:sp>
      <p:sp>
        <p:nvSpPr>
          <p:cNvPr id="4" name="Oval 3"/>
          <p:cNvSpPr/>
          <p:nvPr/>
        </p:nvSpPr>
        <p:spPr>
          <a:xfrm>
            <a:off x="6947337" y="2799090"/>
            <a:ext cx="2837793" cy="2674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By changing the consequence you can change the future behavior</a:t>
            </a:r>
          </a:p>
        </p:txBody>
      </p:sp>
    </p:spTree>
    <p:extLst>
      <p:ext uri="{BB962C8B-B14F-4D97-AF65-F5344CB8AC3E}">
        <p14:creationId xmlns:p14="http://schemas.microsoft.com/office/powerpoint/2010/main" val="808121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ABC Pattern Examples</a:t>
            </a:r>
          </a:p>
        </p:txBody>
      </p:sp>
      <p:sp>
        <p:nvSpPr>
          <p:cNvPr id="7" name="Text Placeholder 6"/>
          <p:cNvSpPr>
            <a:spLocks noGrp="1"/>
          </p:cNvSpPr>
          <p:nvPr>
            <p:ph type="body" idx="1"/>
          </p:nvPr>
        </p:nvSpPr>
        <p:spPr/>
        <p:txBody>
          <a:bodyPr/>
          <a:lstStyle/>
          <a:p>
            <a:r>
              <a:rPr lang="en-US" dirty="0"/>
              <a:t>Scenario 1</a:t>
            </a:r>
          </a:p>
        </p:txBody>
      </p:sp>
      <p:sp>
        <p:nvSpPr>
          <p:cNvPr id="8" name="Content Placeholder 7"/>
          <p:cNvSpPr>
            <a:spLocks noGrp="1"/>
          </p:cNvSpPr>
          <p:nvPr>
            <p:ph sz="half" idx="2"/>
          </p:nvPr>
        </p:nvSpPr>
        <p:spPr/>
        <p:txBody>
          <a:bodyPr>
            <a:normAutofit/>
          </a:bodyPr>
          <a:lstStyle/>
          <a:p>
            <a:pPr marL="0" indent="0">
              <a:buNone/>
            </a:pPr>
            <a:r>
              <a:rPr lang="en-US" dirty="0"/>
              <a:t>Jane is ding the restroom routine</a:t>
            </a:r>
          </a:p>
          <a:p>
            <a:pPr marL="0" indent="0">
              <a:buNone/>
            </a:pPr>
            <a:r>
              <a:rPr lang="en-US" dirty="0"/>
              <a:t>She finished rinsing her hands but continues to splash the water. Her trainer says, “turn off the water.”</a:t>
            </a:r>
          </a:p>
          <a:p>
            <a:pPr marL="0" indent="0">
              <a:buNone/>
            </a:pPr>
            <a:r>
              <a:rPr lang="en-US" b="1" dirty="0">
                <a:solidFill>
                  <a:srgbClr val="FF0000"/>
                </a:solidFill>
              </a:rPr>
              <a:t>Jane continues to splash in the water</a:t>
            </a:r>
          </a:p>
          <a:p>
            <a:pPr marL="0" indent="0">
              <a:buNone/>
            </a:pPr>
            <a:r>
              <a:rPr lang="en-US" dirty="0"/>
              <a:t>The trainer repeats the direction to turn off the water several times</a:t>
            </a:r>
          </a:p>
        </p:txBody>
      </p:sp>
      <p:sp>
        <p:nvSpPr>
          <p:cNvPr id="9" name="Text Placeholder 8"/>
          <p:cNvSpPr>
            <a:spLocks noGrp="1"/>
          </p:cNvSpPr>
          <p:nvPr>
            <p:ph type="body" sz="quarter" idx="3"/>
          </p:nvPr>
        </p:nvSpPr>
        <p:spPr/>
        <p:txBody>
          <a:bodyPr/>
          <a:lstStyle/>
          <a:p>
            <a:r>
              <a:rPr lang="en-US" dirty="0"/>
              <a:t>Scenario 2</a:t>
            </a:r>
          </a:p>
        </p:txBody>
      </p:sp>
      <p:sp>
        <p:nvSpPr>
          <p:cNvPr id="10" name="Content Placeholder 9"/>
          <p:cNvSpPr>
            <a:spLocks noGrp="1"/>
          </p:cNvSpPr>
          <p:nvPr>
            <p:ph sz="quarter" idx="4"/>
          </p:nvPr>
        </p:nvSpPr>
        <p:spPr/>
        <p:txBody>
          <a:bodyPr>
            <a:normAutofit fontScale="92500" lnSpcReduction="10000"/>
          </a:bodyPr>
          <a:lstStyle/>
          <a:p>
            <a:pPr marL="0" indent="0">
              <a:buNone/>
            </a:pPr>
            <a:r>
              <a:rPr lang="en-US" dirty="0"/>
              <a:t>John’s dad takes him to the grocery store</a:t>
            </a:r>
          </a:p>
          <a:p>
            <a:pPr marL="0" indent="0">
              <a:buNone/>
            </a:pPr>
            <a:r>
              <a:rPr lang="en-US" dirty="0"/>
              <a:t>John walks to the checkout stand and reaches for the gun</a:t>
            </a:r>
          </a:p>
          <a:p>
            <a:pPr marL="0" indent="0">
              <a:buNone/>
            </a:pPr>
            <a:r>
              <a:rPr lang="en-US" dirty="0"/>
              <a:t>John’s dad says, “no gum today”</a:t>
            </a:r>
          </a:p>
          <a:p>
            <a:pPr marL="0" indent="0">
              <a:buNone/>
            </a:pPr>
            <a:r>
              <a:rPr lang="en-US" b="1" dirty="0">
                <a:solidFill>
                  <a:srgbClr val="FF0000"/>
                </a:solidFill>
              </a:rPr>
              <a:t>John screams and starts pacing back and forth</a:t>
            </a:r>
          </a:p>
          <a:p>
            <a:pPr marL="0" indent="0">
              <a:buNone/>
            </a:pPr>
            <a:r>
              <a:rPr lang="en-US" b="1" dirty="0"/>
              <a:t>His dad is embarrassed and buys the gun and John is now quiet</a:t>
            </a:r>
          </a:p>
        </p:txBody>
      </p:sp>
    </p:spTree>
    <p:extLst>
      <p:ext uri="{BB962C8B-B14F-4D97-AF65-F5344CB8AC3E}">
        <p14:creationId xmlns:p14="http://schemas.microsoft.com/office/powerpoint/2010/main" val="532805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721" y="613528"/>
            <a:ext cx="9613861" cy="1080938"/>
          </a:xfrm>
        </p:spPr>
        <p:txBody>
          <a:bodyPr/>
          <a:lstStyle/>
          <a:p>
            <a:r>
              <a:rPr lang="en-US" dirty="0">
                <a:solidFill>
                  <a:schemeClr val="tx1"/>
                </a:solidFill>
              </a:rPr>
              <a:t>Flip the model</a:t>
            </a:r>
          </a:p>
        </p:txBody>
      </p:sp>
      <p:sp>
        <p:nvSpPr>
          <p:cNvPr id="6" name="Content Placeholder 5"/>
          <p:cNvSpPr>
            <a:spLocks noGrp="1"/>
          </p:cNvSpPr>
          <p:nvPr>
            <p:ph sz="half" idx="1"/>
          </p:nvPr>
        </p:nvSpPr>
        <p:spPr>
          <a:xfrm>
            <a:off x="2424111" y="2147889"/>
            <a:ext cx="3566160" cy="3927475"/>
          </a:xfrm>
          <a:prstGeom prst="rect">
            <a:avLst/>
          </a:prstGeom>
        </p:spPr>
        <p:txBody>
          <a:bodyPr/>
          <a:lstStyle/>
          <a:p>
            <a:endParaRPr lang="en-US" dirty="0"/>
          </a:p>
        </p:txBody>
      </p:sp>
      <p:sp>
        <p:nvSpPr>
          <p:cNvPr id="3" name="Footer Placeholder 2"/>
          <p:cNvSpPr>
            <a:spLocks noGrp="1"/>
          </p:cNvSpPr>
          <p:nvPr>
            <p:ph type="ftr" sz="quarter" idx="11"/>
          </p:nvPr>
        </p:nvSpPr>
        <p:spPr>
          <a:xfrm>
            <a:off x="527070" y="6206524"/>
            <a:ext cx="6870660" cy="365125"/>
          </a:xfrm>
        </p:spPr>
        <p:txBody>
          <a:bodyPr/>
          <a:lstStyle/>
          <a:p>
            <a:r>
              <a:rPr lang="en-US" dirty="0"/>
              <a:t>with permission from Karen Riley, PhD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4600" y="1524001"/>
            <a:ext cx="4038600" cy="478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1524000"/>
            <a:ext cx="4267201" cy="478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107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idx="1"/>
          </p:nvPr>
        </p:nvSpPr>
        <p:spPr/>
        <p:txBody>
          <a:bodyPr/>
          <a:lstStyle/>
          <a:p>
            <a:r>
              <a:rPr lang="en-US" dirty="0"/>
              <a:t>It is sometimes difficult to define the antecedents</a:t>
            </a:r>
          </a:p>
          <a:p>
            <a:r>
              <a:rPr lang="en-US" dirty="0"/>
              <a:t>It is difficult to know where to start</a:t>
            </a:r>
          </a:p>
          <a:p>
            <a:r>
              <a:rPr lang="en-US" dirty="0"/>
              <a:t>We often create additional issues through our attempts to make things better</a:t>
            </a:r>
          </a:p>
          <a:p>
            <a:r>
              <a:rPr lang="en-US" dirty="0"/>
              <a:t>When we make changes in a systematic way we can decrease the need for subsequent interventions</a:t>
            </a:r>
          </a:p>
          <a:p>
            <a:endParaRPr lang="en-US" dirty="0"/>
          </a:p>
        </p:txBody>
      </p:sp>
      <p:sp>
        <p:nvSpPr>
          <p:cNvPr id="4" name="Footer Placeholder 3"/>
          <p:cNvSpPr>
            <a:spLocks noGrp="1"/>
          </p:cNvSpPr>
          <p:nvPr>
            <p:ph type="ftr" sz="quarter" idx="11"/>
          </p:nvPr>
        </p:nvSpPr>
        <p:spPr/>
        <p:txBody>
          <a:bodyPr/>
          <a:lstStyle/>
          <a:p>
            <a:r>
              <a:rPr lang="en-US"/>
              <a:t>Marcia L Braden, PhD</a:t>
            </a:r>
          </a:p>
        </p:txBody>
      </p:sp>
      <p:sp>
        <p:nvSpPr>
          <p:cNvPr id="5" name="TextBox 4"/>
          <p:cNvSpPr txBox="1"/>
          <p:nvPr/>
        </p:nvSpPr>
        <p:spPr>
          <a:xfrm>
            <a:off x="224971" y="850854"/>
            <a:ext cx="8241039" cy="830997"/>
          </a:xfrm>
          <a:prstGeom prst="rect">
            <a:avLst/>
          </a:prstGeom>
          <a:noFill/>
        </p:spPr>
        <p:txBody>
          <a:bodyPr wrap="none" rtlCol="0">
            <a:spAutoFit/>
          </a:bodyPr>
          <a:lstStyle/>
          <a:p>
            <a:r>
              <a:rPr lang="en-US" sz="4800" dirty="0"/>
              <a:t>Determining the Antecedents</a:t>
            </a:r>
          </a:p>
        </p:txBody>
      </p:sp>
    </p:spTree>
    <p:extLst>
      <p:ext uri="{BB962C8B-B14F-4D97-AF65-F5344CB8AC3E}">
        <p14:creationId xmlns:p14="http://schemas.microsoft.com/office/powerpoint/2010/main" val="51049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a:t>Common Antecedents</a:t>
            </a:r>
          </a:p>
        </p:txBody>
      </p:sp>
      <p:sp>
        <p:nvSpPr>
          <p:cNvPr id="52227" name="Content Placeholder 2"/>
          <p:cNvSpPr>
            <a:spLocks noGrp="1"/>
          </p:cNvSpPr>
          <p:nvPr>
            <p:ph idx="1"/>
          </p:nvPr>
        </p:nvSpPr>
        <p:spPr>
          <a:xfrm>
            <a:off x="680321" y="1930400"/>
            <a:ext cx="9613861" cy="4248149"/>
          </a:xfrm>
        </p:spPr>
        <p:txBody>
          <a:bodyPr>
            <a:normAutofit lnSpcReduction="10000"/>
          </a:bodyPr>
          <a:lstStyle/>
          <a:p>
            <a:pPr eaLnBrk="1" hangingPunct="1"/>
            <a:r>
              <a:rPr lang="en-US" altLang="en-US" sz="3600" dirty="0"/>
              <a:t>Removing or blocking access to preferred item or activity</a:t>
            </a:r>
          </a:p>
          <a:p>
            <a:pPr eaLnBrk="1" hangingPunct="1"/>
            <a:r>
              <a:rPr lang="en-US" altLang="en-US" sz="3600" dirty="0"/>
              <a:t>Requiring compliance </a:t>
            </a:r>
          </a:p>
          <a:p>
            <a:pPr eaLnBrk="1" hangingPunct="1"/>
            <a:r>
              <a:rPr lang="en-US" altLang="en-US" sz="3600" dirty="0"/>
              <a:t>Requesting completion of non preferred tasks</a:t>
            </a:r>
          </a:p>
          <a:p>
            <a:pPr eaLnBrk="1" hangingPunct="1"/>
            <a:r>
              <a:rPr lang="en-US" altLang="en-US" sz="3600" dirty="0"/>
              <a:t>Participation in a group which is less structured or chaotic</a:t>
            </a:r>
          </a:p>
          <a:p>
            <a:pPr eaLnBrk="1" hangingPunct="1"/>
            <a:r>
              <a:rPr lang="en-US" altLang="en-US" sz="3600" dirty="0"/>
              <a:t>Interrupting a play sequence or stopping before a task has been completed</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18436" name="Footer Placeholder 3"/>
          <p:cNvSpPr>
            <a:spLocks noGrp="1"/>
          </p:cNvSpPr>
          <p:nvPr>
            <p:ph type="ftr" sz="quarter" idx="11"/>
          </p:nvPr>
        </p:nvSpPr>
        <p:spPr bwMode="auto">
          <a:xfrm>
            <a:off x="731121" y="6092220"/>
            <a:ext cx="687066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defRPr/>
            </a:pPr>
            <a:r>
              <a:rPr lang="en-US" altLang="en-US" sz="1200" dirty="0">
                <a:solidFill>
                  <a:schemeClr val="tx2"/>
                </a:solidFill>
                <a:latin typeface="Arial" pitchFamily="34" charset="0"/>
              </a:rPr>
              <a:t>Marcia L Braden, PhD PC</a:t>
            </a:r>
          </a:p>
        </p:txBody>
      </p:sp>
    </p:spTree>
    <p:extLst>
      <p:ext uri="{BB962C8B-B14F-4D97-AF65-F5344CB8AC3E}">
        <p14:creationId xmlns:p14="http://schemas.microsoft.com/office/powerpoint/2010/main" val="2168530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9836" y="657978"/>
            <a:ext cx="9613861" cy="1080938"/>
          </a:xfrm>
        </p:spPr>
        <p:txBody>
          <a:bodyPr/>
          <a:lstStyle/>
          <a:p>
            <a:pPr eaLnBrk="1" hangingPunct="1"/>
            <a:r>
              <a:rPr lang="en-US" altLang="en-US"/>
              <a:t>Hidden Antecedents</a:t>
            </a:r>
          </a:p>
        </p:txBody>
      </p:sp>
      <p:sp>
        <p:nvSpPr>
          <p:cNvPr id="3" name="Content Placeholder 2"/>
          <p:cNvSpPr>
            <a:spLocks noGrp="1"/>
          </p:cNvSpPr>
          <p:nvPr>
            <p:ph idx="1"/>
          </p:nvPr>
        </p:nvSpPr>
        <p:spPr>
          <a:xfrm>
            <a:off x="1176564" y="2065563"/>
            <a:ext cx="9307286" cy="4299857"/>
          </a:xfrm>
        </p:spPr>
        <p:txBody>
          <a:bodyPr rtlCol="0">
            <a:normAutofit fontScale="92500" lnSpcReduction="20000"/>
          </a:bodyPr>
          <a:lstStyle/>
          <a:p>
            <a:pPr>
              <a:buFont typeface="Arial" charset="0"/>
              <a:buChar char="•"/>
              <a:defRPr/>
            </a:pPr>
            <a:r>
              <a:rPr lang="en-US" dirty="0"/>
              <a:t>Social</a:t>
            </a:r>
          </a:p>
          <a:p>
            <a:pPr lvl="1">
              <a:buFont typeface="Arial" charset="0"/>
              <a:buChar char="•"/>
              <a:defRPr/>
            </a:pPr>
            <a:r>
              <a:rPr lang="en-US" dirty="0"/>
              <a:t>Greetings, phone calls, introductions, novel social settings</a:t>
            </a:r>
          </a:p>
          <a:p>
            <a:pPr>
              <a:buFont typeface="Arial" charset="0"/>
              <a:buChar char="•"/>
              <a:defRPr/>
            </a:pPr>
            <a:r>
              <a:rPr lang="en-US" dirty="0"/>
              <a:t>Physical</a:t>
            </a:r>
          </a:p>
          <a:p>
            <a:pPr lvl="1">
              <a:buFont typeface="Arial" charset="0"/>
              <a:buChar char="•"/>
              <a:defRPr/>
            </a:pPr>
            <a:r>
              <a:rPr lang="en-US" dirty="0"/>
              <a:t>Ill</a:t>
            </a:r>
          </a:p>
          <a:p>
            <a:pPr lvl="1">
              <a:buFont typeface="Arial" charset="0"/>
              <a:buChar char="•"/>
              <a:defRPr/>
            </a:pPr>
            <a:r>
              <a:rPr lang="en-US" dirty="0"/>
              <a:t>Anxious, panicked, headaches, gastro intestinal issues</a:t>
            </a:r>
          </a:p>
          <a:p>
            <a:pPr>
              <a:buFont typeface="Arial" charset="0"/>
              <a:buChar char="•"/>
              <a:defRPr/>
            </a:pPr>
            <a:r>
              <a:rPr lang="en-US" dirty="0"/>
              <a:t>Curricular</a:t>
            </a:r>
          </a:p>
          <a:p>
            <a:pPr lvl="1">
              <a:buFont typeface="Arial" charset="0"/>
              <a:buChar char="•"/>
              <a:defRPr/>
            </a:pPr>
            <a:r>
              <a:rPr lang="en-US" dirty="0"/>
              <a:t>Tasks that are too difficult</a:t>
            </a:r>
          </a:p>
          <a:p>
            <a:pPr lvl="1">
              <a:buFont typeface="Arial" charset="0"/>
              <a:buChar char="•"/>
              <a:defRPr/>
            </a:pPr>
            <a:r>
              <a:rPr lang="en-US" dirty="0"/>
              <a:t>Lack of alternative curricula</a:t>
            </a:r>
          </a:p>
          <a:p>
            <a:pPr>
              <a:buFont typeface="Arial" charset="0"/>
              <a:buChar char="•"/>
              <a:defRPr/>
            </a:pPr>
            <a:r>
              <a:rPr lang="en-US" dirty="0"/>
              <a:t>Environmental</a:t>
            </a:r>
          </a:p>
          <a:p>
            <a:pPr lvl="1">
              <a:buFont typeface="Arial" charset="0"/>
              <a:buChar char="•"/>
              <a:defRPr/>
            </a:pPr>
            <a:r>
              <a:rPr lang="en-US" dirty="0"/>
              <a:t>Transitions</a:t>
            </a:r>
          </a:p>
          <a:p>
            <a:pPr lvl="1">
              <a:buFont typeface="Arial" charset="0"/>
              <a:buChar char="•"/>
              <a:defRPr/>
            </a:pPr>
            <a:r>
              <a:rPr lang="en-US" dirty="0"/>
              <a:t>Crowds</a:t>
            </a:r>
          </a:p>
          <a:p>
            <a:pPr lvl="1">
              <a:buFont typeface="Arial" charset="0"/>
              <a:buChar char="•"/>
              <a:defRPr/>
            </a:pPr>
            <a:r>
              <a:rPr lang="en-US" dirty="0"/>
              <a:t>Loud and unpredictable sounds</a:t>
            </a:r>
          </a:p>
          <a:p>
            <a:pPr marL="411163" lvl="1" indent="0">
              <a:buNone/>
              <a:defRPr/>
            </a:pPr>
            <a:endParaRPr lang="en-US" dirty="0"/>
          </a:p>
        </p:txBody>
      </p:sp>
      <p:sp>
        <p:nvSpPr>
          <p:cNvPr id="19460" name="Footer Placeholder 3"/>
          <p:cNvSpPr>
            <a:spLocks noGrp="1"/>
          </p:cNvSpPr>
          <p:nvPr>
            <p:ph type="ftr" sz="quarter" idx="11"/>
          </p:nvPr>
        </p:nvSpPr>
        <p:spPr bwMode="auto">
          <a:xfrm>
            <a:off x="731121" y="6272738"/>
            <a:ext cx="687066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defRPr/>
            </a:pPr>
            <a:r>
              <a:rPr lang="en-US" altLang="en-US" sz="1200" dirty="0">
                <a:solidFill>
                  <a:schemeClr val="tx2"/>
                </a:solidFill>
                <a:latin typeface="Arial" pitchFamily="34" charset="0"/>
              </a:rPr>
              <a:t>Marcia L Braden, PhD PC</a:t>
            </a:r>
          </a:p>
        </p:txBody>
      </p:sp>
    </p:spTree>
    <p:extLst>
      <p:ext uri="{BB962C8B-B14F-4D97-AF65-F5344CB8AC3E}">
        <p14:creationId xmlns:p14="http://schemas.microsoft.com/office/powerpoint/2010/main" val="2792592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133600" y="685801"/>
            <a:ext cx="8153400" cy="715963"/>
          </a:xfrm>
        </p:spPr>
        <p:txBody>
          <a:bodyPr>
            <a:normAutofit/>
          </a:bodyPr>
          <a:lstStyle/>
          <a:p>
            <a:pPr eaLnBrk="1" hangingPunct="1"/>
            <a:r>
              <a:rPr lang="en-US" altLang="en-US" sz="4000"/>
              <a:t>Social Antecedents</a:t>
            </a:r>
          </a:p>
        </p:txBody>
      </p:sp>
      <p:sp>
        <p:nvSpPr>
          <p:cNvPr id="54275" name="Rectangle 3"/>
          <p:cNvSpPr>
            <a:spLocks noGrp="1" noChangeArrowheads="1"/>
          </p:cNvSpPr>
          <p:nvPr>
            <p:ph idx="1"/>
          </p:nvPr>
        </p:nvSpPr>
        <p:spPr/>
        <p:txBody>
          <a:bodyPr>
            <a:normAutofit/>
          </a:bodyPr>
          <a:lstStyle/>
          <a:p>
            <a:pPr eaLnBrk="1" hangingPunct="1">
              <a:lnSpc>
                <a:spcPct val="90000"/>
              </a:lnSpc>
            </a:pPr>
            <a:r>
              <a:rPr lang="en-US" altLang="en-US" sz="2700" dirty="0"/>
              <a:t>Difficulty interacting with others upon request.  It appears to be aversive to force eye contact, handshakes, interaction with strangers and exposure to stressful novel events.</a:t>
            </a:r>
          </a:p>
          <a:p>
            <a:pPr eaLnBrk="1" hangingPunct="1">
              <a:lnSpc>
                <a:spcPct val="90000"/>
              </a:lnSpc>
            </a:pPr>
            <a:r>
              <a:rPr lang="en-US" altLang="en-US" sz="2700" dirty="0"/>
              <a:t>One of the hallmarks of ASD is the lack of ability to interact, demonstrate joint attention and engage in social reciprocity</a:t>
            </a:r>
          </a:p>
          <a:p>
            <a:pPr eaLnBrk="1" hangingPunct="1">
              <a:lnSpc>
                <a:spcPct val="90000"/>
              </a:lnSpc>
            </a:pPr>
            <a:r>
              <a:rPr lang="en-US" altLang="en-US" sz="2700" dirty="0"/>
              <a:t>Initiating phone calls (not texting), answering a phone, placing an order and dealing with conflict</a:t>
            </a:r>
          </a:p>
        </p:txBody>
      </p:sp>
    </p:spTree>
    <p:extLst>
      <p:ext uri="{BB962C8B-B14F-4D97-AF65-F5344CB8AC3E}">
        <p14:creationId xmlns:p14="http://schemas.microsoft.com/office/powerpoint/2010/main" val="1271666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4000" dirty="0"/>
              <a:t>Physical Antecedents</a:t>
            </a:r>
          </a:p>
        </p:txBody>
      </p:sp>
      <p:sp>
        <p:nvSpPr>
          <p:cNvPr id="46083" name="Rectangle 3"/>
          <p:cNvSpPr>
            <a:spLocks noGrp="1" noChangeArrowheads="1"/>
          </p:cNvSpPr>
          <p:nvPr>
            <p:ph idx="1"/>
          </p:nvPr>
        </p:nvSpPr>
        <p:spPr>
          <a:xfrm>
            <a:off x="419100" y="2070101"/>
            <a:ext cx="8229600" cy="4373563"/>
          </a:xfrm>
        </p:spPr>
        <p:txBody>
          <a:bodyPr rtlCol="0">
            <a:normAutofit lnSpcReduction="10000"/>
          </a:bodyPr>
          <a:lstStyle/>
          <a:p>
            <a:pPr>
              <a:lnSpc>
                <a:spcPct val="80000"/>
              </a:lnSpc>
              <a:buNone/>
              <a:defRPr/>
            </a:pPr>
            <a:endParaRPr lang="en-US" altLang="en-US" dirty="0"/>
          </a:p>
          <a:p>
            <a:pPr>
              <a:lnSpc>
                <a:spcPct val="80000"/>
              </a:lnSpc>
              <a:buFont typeface="Arial" charset="0"/>
              <a:buChar char="•"/>
              <a:defRPr/>
            </a:pPr>
            <a:r>
              <a:rPr lang="en-US" altLang="en-US" dirty="0"/>
              <a:t>Physically Ill, headaches, gastro intestinal irritability</a:t>
            </a:r>
          </a:p>
          <a:p>
            <a:pPr>
              <a:lnSpc>
                <a:spcPct val="80000"/>
              </a:lnSpc>
              <a:buFont typeface="Arial" charset="0"/>
              <a:buChar char="•"/>
              <a:defRPr/>
            </a:pPr>
            <a:r>
              <a:rPr lang="en-US" altLang="en-US" dirty="0"/>
              <a:t>Red ears, face or neck area, quickened heartbeat, trouble breathing, increase in perspiration, tight muscles</a:t>
            </a:r>
          </a:p>
          <a:p>
            <a:pPr>
              <a:lnSpc>
                <a:spcPct val="80000"/>
              </a:lnSpc>
              <a:buFont typeface="Arial" charset="0"/>
              <a:buChar char="•"/>
              <a:defRPr/>
            </a:pPr>
            <a:r>
              <a:rPr lang="en-US" altLang="en-US" dirty="0"/>
              <a:t>Speech gets faster, louder and more cluttered</a:t>
            </a:r>
          </a:p>
          <a:p>
            <a:pPr>
              <a:lnSpc>
                <a:spcPct val="80000"/>
              </a:lnSpc>
              <a:buFont typeface="Arial" charset="0"/>
              <a:buChar char="•"/>
              <a:defRPr/>
            </a:pPr>
            <a:r>
              <a:rPr lang="en-US" altLang="en-US" dirty="0"/>
              <a:t>Closing eyes, covering face, turning face, averting gaze</a:t>
            </a:r>
          </a:p>
          <a:p>
            <a:pPr>
              <a:lnSpc>
                <a:spcPct val="80000"/>
              </a:lnSpc>
              <a:buFont typeface="Arial" charset="0"/>
              <a:buChar char="•"/>
              <a:defRPr/>
            </a:pPr>
            <a:r>
              <a:rPr lang="en-US" altLang="en-US" dirty="0"/>
              <a:t>Hand flapping and stereotypies</a:t>
            </a:r>
          </a:p>
          <a:p>
            <a:pPr>
              <a:lnSpc>
                <a:spcPct val="80000"/>
              </a:lnSpc>
              <a:buFont typeface="Arial" charset="0"/>
              <a:buChar char="•"/>
              <a:defRPr/>
            </a:pPr>
            <a:r>
              <a:rPr lang="en-US" altLang="en-US" dirty="0"/>
              <a:t>Hyperactivity, increase motor activity, irritability</a:t>
            </a:r>
          </a:p>
          <a:p>
            <a:pPr>
              <a:lnSpc>
                <a:spcPct val="80000"/>
              </a:lnSpc>
              <a:buFont typeface="Arial" charset="0"/>
              <a:buChar char="•"/>
              <a:defRPr/>
            </a:pPr>
            <a:r>
              <a:rPr lang="en-US" altLang="en-US" dirty="0"/>
              <a:t>Agitation and activation of the flight or fight response</a:t>
            </a:r>
          </a:p>
          <a:p>
            <a:pPr marL="114300" indent="0">
              <a:lnSpc>
                <a:spcPct val="80000"/>
              </a:lnSpc>
              <a:buNone/>
              <a:defRPr/>
            </a:pPr>
            <a:endParaRPr lang="en-US" altLang="en-US" dirty="0"/>
          </a:p>
          <a:p>
            <a:pPr>
              <a:lnSpc>
                <a:spcPct val="80000"/>
              </a:lnSpc>
              <a:buFont typeface="Arial" charset="0"/>
              <a:buChar char="•"/>
              <a:defRPr/>
            </a:pPr>
            <a:endParaRPr lang="en-US" altLang="en-US" dirty="0"/>
          </a:p>
        </p:txBody>
      </p:sp>
      <p:sp>
        <p:nvSpPr>
          <p:cNvPr id="2" name="Footer Placeholder 1"/>
          <p:cNvSpPr>
            <a:spLocks noGrp="1"/>
          </p:cNvSpPr>
          <p:nvPr>
            <p:ph type="ftr" sz="quarter" idx="11"/>
          </p:nvPr>
        </p:nvSpPr>
        <p:spPr/>
        <p:txBody>
          <a:bodyPr/>
          <a:lstStyle/>
          <a:p>
            <a:r>
              <a:rPr lang="en-US"/>
              <a:t>Marcia L. Braden, PhD</a:t>
            </a:r>
          </a:p>
        </p:txBody>
      </p:sp>
    </p:spTree>
    <p:extLst>
      <p:ext uri="{BB962C8B-B14F-4D97-AF65-F5344CB8AC3E}">
        <p14:creationId xmlns:p14="http://schemas.microsoft.com/office/powerpoint/2010/main" val="163802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Beginning…</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We thought behavior occurred in isolation </a:t>
            </a:r>
          </a:p>
          <a:p>
            <a:r>
              <a:rPr lang="en-US" dirty="0">
                <a:latin typeface="Arial" pitchFamily="34" charset="0"/>
                <a:cs typeface="Arial" pitchFamily="34" charset="0"/>
              </a:rPr>
              <a:t>We thought that one size of intervention would fit all types of children</a:t>
            </a:r>
          </a:p>
          <a:p>
            <a:r>
              <a:rPr lang="en-US" dirty="0">
                <a:latin typeface="Arial" pitchFamily="34" charset="0"/>
                <a:cs typeface="Arial" pitchFamily="34" charset="0"/>
              </a:rPr>
              <a:t>Some believed that the behavioral problems in special populations was just part of the condition and should be accepted without attempting to change anything  </a:t>
            </a:r>
          </a:p>
          <a:p>
            <a:endParaRPr lang="en-US" dirty="0"/>
          </a:p>
        </p:txBody>
      </p:sp>
    </p:spTree>
    <p:extLst>
      <p:ext uri="{BB962C8B-B14F-4D97-AF65-F5344CB8AC3E}">
        <p14:creationId xmlns:p14="http://schemas.microsoft.com/office/powerpoint/2010/main" val="1288372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Curricular Antecedents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Marcia L. Braden, PhD</a:t>
            </a:r>
          </a:p>
        </p:txBody>
      </p:sp>
    </p:spTree>
    <p:extLst>
      <p:ext uri="{BB962C8B-B14F-4D97-AF65-F5344CB8AC3E}">
        <p14:creationId xmlns:p14="http://schemas.microsoft.com/office/powerpoint/2010/main" val="2499239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normAutofit/>
          </a:bodyPr>
          <a:lstStyle/>
          <a:p>
            <a:pPr eaLnBrk="1" hangingPunct="1"/>
            <a:r>
              <a:rPr lang="en-US" altLang="en-US" dirty="0">
                <a:solidFill>
                  <a:schemeClr val="tx1"/>
                </a:solidFill>
              </a:rPr>
              <a:t>Creating a Sound Behavior Plan</a:t>
            </a:r>
          </a:p>
        </p:txBody>
      </p:sp>
      <p:sp>
        <p:nvSpPr>
          <p:cNvPr id="86019" name="Rectangle 3"/>
          <p:cNvSpPr>
            <a:spLocks noGrp="1" noRot="1" noChangeArrowheads="1"/>
          </p:cNvSpPr>
          <p:nvPr>
            <p:ph idx="1"/>
          </p:nvPr>
        </p:nvSpPr>
        <p:spPr/>
        <p:txBody>
          <a:bodyPr>
            <a:noAutofit/>
          </a:bodyPr>
          <a:lstStyle/>
          <a:p>
            <a:pPr eaLnBrk="1" hangingPunct="1">
              <a:lnSpc>
                <a:spcPct val="90000"/>
              </a:lnSpc>
            </a:pPr>
            <a:r>
              <a:rPr lang="en-US" altLang="en-US" sz="3600" dirty="0"/>
              <a:t>Identify one specific behavior to target</a:t>
            </a:r>
          </a:p>
          <a:p>
            <a:pPr eaLnBrk="1" hangingPunct="1">
              <a:lnSpc>
                <a:spcPct val="90000"/>
              </a:lnSpc>
            </a:pPr>
            <a:r>
              <a:rPr lang="en-US" altLang="en-US" sz="3600" dirty="0"/>
              <a:t>Determine when, where and how often the behavior occurs</a:t>
            </a:r>
          </a:p>
          <a:p>
            <a:pPr eaLnBrk="1" hangingPunct="1">
              <a:lnSpc>
                <a:spcPct val="90000"/>
              </a:lnSpc>
            </a:pPr>
            <a:r>
              <a:rPr lang="en-US" altLang="en-US" sz="3600" dirty="0"/>
              <a:t>Examine and address any physiologic causes</a:t>
            </a:r>
          </a:p>
          <a:p>
            <a:pPr eaLnBrk="1" hangingPunct="1">
              <a:lnSpc>
                <a:spcPct val="90000"/>
              </a:lnSpc>
            </a:pPr>
            <a:r>
              <a:rPr lang="en-US" altLang="en-US" sz="3600" dirty="0"/>
              <a:t>Examine and modify the structure of the situation, when possible to decrease the opportunity for the behavior to occur</a:t>
            </a:r>
          </a:p>
        </p:txBody>
      </p:sp>
      <p:sp>
        <p:nvSpPr>
          <p:cNvPr id="2" name="Footer Placeholder 1"/>
          <p:cNvSpPr>
            <a:spLocks noGrp="1"/>
          </p:cNvSpPr>
          <p:nvPr>
            <p:ph type="ftr" sz="quarter" idx="11"/>
          </p:nvPr>
        </p:nvSpPr>
        <p:spPr>
          <a:xfrm>
            <a:off x="680321" y="6171138"/>
            <a:ext cx="6870660" cy="365125"/>
          </a:xfrm>
        </p:spPr>
        <p:txBody>
          <a:bodyPr/>
          <a:lstStyle/>
          <a:p>
            <a:pPr>
              <a:defRPr/>
            </a:pPr>
            <a:r>
              <a:rPr lang="en-US" dirty="0">
                <a:solidFill>
                  <a:schemeClr val="tx1"/>
                </a:solidFill>
              </a:rPr>
              <a:t>Marcia Braden, PhD</a:t>
            </a:r>
          </a:p>
        </p:txBody>
      </p:sp>
    </p:spTree>
    <p:extLst>
      <p:ext uri="{BB962C8B-B14F-4D97-AF65-F5344CB8AC3E}">
        <p14:creationId xmlns:p14="http://schemas.microsoft.com/office/powerpoint/2010/main" val="4287149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r>
              <a:rPr lang="en-US" altLang="en-US"/>
              <a:t>Why do most behavior plans fail?</a:t>
            </a:r>
          </a:p>
        </p:txBody>
      </p:sp>
      <p:sp>
        <p:nvSpPr>
          <p:cNvPr id="66563" name="Rectangle 3"/>
          <p:cNvSpPr>
            <a:spLocks noGrp="1" noRot="1" noChangeArrowheads="1"/>
          </p:cNvSpPr>
          <p:nvPr>
            <p:ph idx="1"/>
          </p:nvPr>
        </p:nvSpPr>
        <p:spPr/>
        <p:txBody>
          <a:bodyPr/>
          <a:lstStyle/>
          <a:p>
            <a:pPr eaLnBrk="1" hangingPunct="1"/>
            <a:r>
              <a:rPr lang="en-US" altLang="en-US" dirty="0"/>
              <a:t>They assume behavior occurs in isolation.</a:t>
            </a:r>
          </a:p>
          <a:p>
            <a:pPr eaLnBrk="1" hangingPunct="1"/>
            <a:r>
              <a:rPr lang="en-US" altLang="en-US" dirty="0"/>
              <a:t>They are not holistic in their approach.</a:t>
            </a:r>
          </a:p>
          <a:p>
            <a:pPr eaLnBrk="1" hangingPunct="1"/>
            <a:r>
              <a:rPr lang="en-US" altLang="en-US" dirty="0"/>
              <a:t>They are too complicated.</a:t>
            </a:r>
          </a:p>
          <a:p>
            <a:pPr eaLnBrk="1" hangingPunct="1"/>
            <a:r>
              <a:rPr lang="en-US" altLang="en-US" dirty="0"/>
              <a:t>Do not address the foundations of the behavior.</a:t>
            </a:r>
          </a:p>
          <a:p>
            <a:pPr eaLnBrk="1" hangingPunct="1"/>
            <a:r>
              <a:rPr lang="en-US" altLang="en-US" dirty="0"/>
              <a:t>Not everyone implementing the plan understand it</a:t>
            </a:r>
          </a:p>
          <a:p>
            <a:pPr eaLnBrk="1" hangingPunct="1"/>
            <a:r>
              <a:rPr lang="en-US" altLang="en-US" dirty="0"/>
              <a:t>Lack of training about the behavior plan and how to implement it</a:t>
            </a:r>
          </a:p>
          <a:p>
            <a:pPr eaLnBrk="1" hangingPunct="1"/>
            <a:r>
              <a:rPr lang="en-US" altLang="en-US" dirty="0"/>
              <a:t>Staff often implements other strategies in an attempt to maintain student behavior</a:t>
            </a:r>
          </a:p>
        </p:txBody>
      </p:sp>
      <p:sp>
        <p:nvSpPr>
          <p:cNvPr id="2" name="Footer Placeholder 1"/>
          <p:cNvSpPr>
            <a:spLocks noGrp="1"/>
          </p:cNvSpPr>
          <p:nvPr>
            <p:ph type="ftr" sz="quarter" idx="11"/>
          </p:nvPr>
        </p:nvSpPr>
        <p:spPr/>
        <p:txBody>
          <a:bodyPr/>
          <a:lstStyle/>
          <a:p>
            <a:r>
              <a:rPr lang="en-US"/>
              <a:t>Marcia L. Braden, PhD</a:t>
            </a:r>
          </a:p>
        </p:txBody>
      </p:sp>
    </p:spTree>
    <p:extLst>
      <p:ext uri="{BB962C8B-B14F-4D97-AF65-F5344CB8AC3E}">
        <p14:creationId xmlns:p14="http://schemas.microsoft.com/office/powerpoint/2010/main" val="1657735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r>
              <a:rPr lang="en-US" altLang="en-US"/>
              <a:t>Goals of Functional Analysis</a:t>
            </a:r>
          </a:p>
        </p:txBody>
      </p:sp>
      <p:sp>
        <p:nvSpPr>
          <p:cNvPr id="63491" name="Rectangle 3"/>
          <p:cNvSpPr>
            <a:spLocks noGrp="1" noRot="1" noChangeArrowheads="1"/>
          </p:cNvSpPr>
          <p:nvPr>
            <p:ph idx="1"/>
          </p:nvPr>
        </p:nvSpPr>
        <p:spPr/>
        <p:txBody>
          <a:bodyPr/>
          <a:lstStyle/>
          <a:p>
            <a:pPr eaLnBrk="1" hangingPunct="1"/>
            <a:r>
              <a:rPr lang="en-US" altLang="en-US"/>
              <a:t>Operational  Definition of the Behavior</a:t>
            </a:r>
          </a:p>
          <a:p>
            <a:pPr eaLnBrk="1" hangingPunct="1"/>
            <a:r>
              <a:rPr lang="en-US" altLang="en-US"/>
              <a:t>Prediction of times and situations when the behavior will and will not occur </a:t>
            </a:r>
          </a:p>
          <a:p>
            <a:pPr eaLnBrk="1" hangingPunct="1"/>
            <a:r>
              <a:rPr lang="en-US" altLang="en-US"/>
              <a:t>Definition of the function (the maintaining reinforcers) that the undesirable behavior produces for the person</a:t>
            </a:r>
          </a:p>
          <a:p>
            <a:pPr eaLnBrk="1" hangingPunct="1"/>
            <a:endParaRPr lang="en-US" altLang="en-US"/>
          </a:p>
        </p:txBody>
      </p:sp>
      <p:sp>
        <p:nvSpPr>
          <p:cNvPr id="2" name="Footer Placeholder 1"/>
          <p:cNvSpPr>
            <a:spLocks noGrp="1"/>
          </p:cNvSpPr>
          <p:nvPr>
            <p:ph type="ftr" sz="quarter" idx="11"/>
          </p:nvPr>
        </p:nvSpPr>
        <p:spPr/>
        <p:txBody>
          <a:bodyPr/>
          <a:lstStyle/>
          <a:p>
            <a:r>
              <a:rPr lang="en-US"/>
              <a:t>Karen Riley, PhD</a:t>
            </a:r>
          </a:p>
        </p:txBody>
      </p:sp>
    </p:spTree>
    <p:extLst>
      <p:ext uri="{BB962C8B-B14F-4D97-AF65-F5344CB8AC3E}">
        <p14:creationId xmlns:p14="http://schemas.microsoft.com/office/powerpoint/2010/main" val="531547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normAutofit/>
          </a:bodyPr>
          <a:lstStyle/>
          <a:p>
            <a:pPr eaLnBrk="1" hangingPunct="1"/>
            <a:r>
              <a:rPr lang="en-US" altLang="en-US" dirty="0">
                <a:solidFill>
                  <a:schemeClr val="tx1"/>
                </a:solidFill>
              </a:rPr>
              <a:t>Creating a Sound Behavior Plan</a:t>
            </a:r>
          </a:p>
        </p:txBody>
      </p:sp>
      <p:sp>
        <p:nvSpPr>
          <p:cNvPr id="90115" name="Rectangle 3"/>
          <p:cNvSpPr>
            <a:spLocks noGrp="1" noRot="1" noChangeArrowheads="1"/>
          </p:cNvSpPr>
          <p:nvPr>
            <p:ph idx="1"/>
          </p:nvPr>
        </p:nvSpPr>
        <p:spPr/>
        <p:txBody>
          <a:bodyPr>
            <a:normAutofit/>
          </a:bodyPr>
          <a:lstStyle/>
          <a:p>
            <a:pPr eaLnBrk="1" hangingPunct="1"/>
            <a:r>
              <a:rPr lang="en-US" altLang="en-US" dirty="0"/>
              <a:t>Outline natural consequences for the behavior.</a:t>
            </a:r>
          </a:p>
          <a:p>
            <a:pPr eaLnBrk="1" hangingPunct="1"/>
            <a:r>
              <a:rPr lang="en-US" altLang="en-US" dirty="0"/>
              <a:t>Be consistent.</a:t>
            </a:r>
          </a:p>
          <a:p>
            <a:pPr eaLnBrk="1" hangingPunct="1"/>
            <a:r>
              <a:rPr lang="en-US" altLang="en-US" dirty="0"/>
              <a:t>Provide a substitute behavior.</a:t>
            </a:r>
          </a:p>
          <a:p>
            <a:r>
              <a:rPr lang="en-US" altLang="en-US" dirty="0"/>
              <a:t>Reinforce positive behavior.</a:t>
            </a:r>
          </a:p>
          <a:p>
            <a:r>
              <a:rPr lang="en-US" altLang="en-US" dirty="0"/>
              <a:t>Start in a controlled setting.</a:t>
            </a:r>
          </a:p>
          <a:p>
            <a:r>
              <a:rPr lang="en-US" altLang="en-US" dirty="0"/>
              <a:t>Provide opportunities for both success and for failure</a:t>
            </a:r>
          </a:p>
          <a:p>
            <a:pPr eaLnBrk="1" hangingPunct="1"/>
            <a:endParaRPr lang="en-US" altLang="en-US" dirty="0"/>
          </a:p>
        </p:txBody>
      </p:sp>
      <p:sp>
        <p:nvSpPr>
          <p:cNvPr id="2" name="Footer Placeholder 1"/>
          <p:cNvSpPr>
            <a:spLocks noGrp="1"/>
          </p:cNvSpPr>
          <p:nvPr>
            <p:ph type="ftr" sz="quarter" idx="11"/>
          </p:nvPr>
        </p:nvSpPr>
        <p:spPr/>
        <p:txBody>
          <a:bodyPr/>
          <a:lstStyle/>
          <a:p>
            <a:pPr>
              <a:defRPr/>
            </a:pPr>
            <a:r>
              <a:rPr lang="en-US" dirty="0">
                <a:solidFill>
                  <a:schemeClr val="tx1"/>
                </a:solidFill>
              </a:rPr>
              <a:t>Karen Riley, PhD</a:t>
            </a:r>
          </a:p>
        </p:txBody>
      </p:sp>
    </p:spTree>
    <p:extLst>
      <p:ext uri="{BB962C8B-B14F-4D97-AF65-F5344CB8AC3E}">
        <p14:creationId xmlns:p14="http://schemas.microsoft.com/office/powerpoint/2010/main" val="2793035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Sound Behavior Plan</a:t>
            </a:r>
          </a:p>
        </p:txBody>
      </p:sp>
      <p:sp>
        <p:nvSpPr>
          <p:cNvPr id="3" name="Content Placeholder 2"/>
          <p:cNvSpPr>
            <a:spLocks noGrp="1"/>
          </p:cNvSpPr>
          <p:nvPr>
            <p:ph idx="1"/>
          </p:nvPr>
        </p:nvSpPr>
        <p:spPr>
          <a:xfrm>
            <a:off x="680321" y="2336873"/>
            <a:ext cx="9613861" cy="4263624"/>
          </a:xfrm>
        </p:spPr>
        <p:txBody>
          <a:bodyPr>
            <a:normAutofit lnSpcReduction="10000"/>
          </a:bodyPr>
          <a:lstStyle/>
          <a:p>
            <a:pPr marL="0" indent="0">
              <a:buNone/>
            </a:pPr>
            <a:r>
              <a:rPr lang="en-US" dirty="0"/>
              <a:t>Why is it important to create a plan, implement the plan </a:t>
            </a:r>
            <a:r>
              <a:rPr lang="en-US" dirty="0" err="1"/>
              <a:t>consisitently</a:t>
            </a:r>
            <a:r>
              <a:rPr lang="en-US" dirty="0"/>
              <a:t> and progress monitor the efficacy of the plan?</a:t>
            </a:r>
          </a:p>
          <a:p>
            <a:r>
              <a:rPr lang="en-US" dirty="0"/>
              <a:t>When the plan is not defined and trained, staff is left to their own devices to deal with the behavior</a:t>
            </a:r>
          </a:p>
          <a:p>
            <a:r>
              <a:rPr lang="en-US" dirty="0"/>
              <a:t>The student is conflicted and unsure of the behavioral remedies</a:t>
            </a:r>
          </a:p>
          <a:p>
            <a:r>
              <a:rPr lang="en-US" dirty="0"/>
              <a:t>The staff is at odds about how best to modify behavior </a:t>
            </a:r>
          </a:p>
          <a:p>
            <a:r>
              <a:rPr lang="en-US" dirty="0"/>
              <a:t>The student may demonstrate different responses based on the behavioral intervention</a:t>
            </a:r>
          </a:p>
          <a:p>
            <a:r>
              <a:rPr lang="en-US" dirty="0"/>
              <a:t>The student response varies with behavioral remedies and progress cannot be monitored with </a:t>
            </a:r>
            <a:r>
              <a:rPr lang="en-US" dirty="0" err="1"/>
              <a:t>relaibility</a:t>
            </a:r>
            <a:r>
              <a:rPr lang="en-US" dirty="0"/>
              <a:t> </a:t>
            </a:r>
          </a:p>
          <a:p>
            <a:endParaRPr lang="en-US" dirty="0"/>
          </a:p>
        </p:txBody>
      </p:sp>
    </p:spTree>
    <p:extLst>
      <p:ext uri="{BB962C8B-B14F-4D97-AF65-F5344CB8AC3E}">
        <p14:creationId xmlns:p14="http://schemas.microsoft.com/office/powerpoint/2010/main" val="324541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rtlCol="0">
            <a:normAutofit/>
          </a:bodyPr>
          <a:lstStyle/>
          <a:p>
            <a:pPr>
              <a:defRPr/>
            </a:pPr>
            <a:r>
              <a:rPr lang="en-US" sz="4000"/>
              <a:t>We would never make a sticker chart to help people with visual impairments see better.</a:t>
            </a:r>
          </a:p>
        </p:txBody>
      </p:sp>
      <p:pic>
        <p:nvPicPr>
          <p:cNvPr id="59396" name="Picture 4" descr="MCj015092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33601"/>
            <a:ext cx="188118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descr="MPj040131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133600"/>
            <a:ext cx="38560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descr="MCj0383394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81401"/>
            <a:ext cx="24384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7" descr="MCj008908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3886200"/>
            <a:ext cx="105727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277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9399"/>
                                        </p:tgtEl>
                                        <p:attrNameLst>
                                          <p:attrName>style.visibility</p:attrName>
                                        </p:attrNameLst>
                                      </p:cBhvr>
                                      <p:to>
                                        <p:strVal val="visible"/>
                                      </p:to>
                                    </p:set>
                                    <p:animEffect transition="in" filter="box(in)">
                                      <p:cBhvr>
                                        <p:cTn id="12" dur="500"/>
                                        <p:tgtEl>
                                          <p:spTgt spid="59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9396"/>
                                        </p:tgtEl>
                                        <p:attrNameLst>
                                          <p:attrName>style.visibility</p:attrName>
                                        </p:attrNameLst>
                                      </p:cBhvr>
                                      <p:to>
                                        <p:strVal val="visible"/>
                                      </p:to>
                                    </p:set>
                                    <p:animEffect transition="in" filter="box(in)">
                                      <p:cBhvr>
                                        <p:cTn id="17" dur="500"/>
                                        <p:tgtEl>
                                          <p:spTgt spid="593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9397"/>
                                        </p:tgtEl>
                                        <p:attrNameLst>
                                          <p:attrName>style.visibility</p:attrName>
                                        </p:attrNameLst>
                                      </p:cBhvr>
                                      <p:to>
                                        <p:strVal val="visible"/>
                                      </p:to>
                                    </p:set>
                                    <p:animEffect transition="in" filter="box(in)">
                                      <p:cBhvr>
                                        <p:cTn id="22" dur="500"/>
                                        <p:tgtEl>
                                          <p:spTgt spid="593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9398"/>
                                        </p:tgtEl>
                                        <p:attrNameLst>
                                          <p:attrName>style.visibility</p:attrName>
                                        </p:attrNameLst>
                                      </p:cBhvr>
                                      <p:to>
                                        <p:strVal val="visible"/>
                                      </p:to>
                                    </p:set>
                                    <p:animEffect transition="in" filter="box(in)">
                                      <p:cBhvr>
                                        <p:cTn id="27"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Sound Behavior Plan</a:t>
            </a:r>
          </a:p>
        </p:txBody>
      </p:sp>
      <p:sp>
        <p:nvSpPr>
          <p:cNvPr id="3" name="Content Placeholder 2"/>
          <p:cNvSpPr>
            <a:spLocks noGrp="1"/>
          </p:cNvSpPr>
          <p:nvPr>
            <p:ph idx="1"/>
          </p:nvPr>
        </p:nvSpPr>
        <p:spPr/>
        <p:txBody>
          <a:bodyPr/>
          <a:lstStyle/>
          <a:p>
            <a:r>
              <a:rPr lang="en-US" altLang="en-US" dirty="0"/>
              <a:t>Provide the child with additional resources for dealing with the stressors associated with the behavior.</a:t>
            </a:r>
          </a:p>
          <a:p>
            <a:endParaRPr lang="en-US" dirty="0"/>
          </a:p>
        </p:txBody>
      </p:sp>
      <p:pic>
        <p:nvPicPr>
          <p:cNvPr id="4" name="Picture 3" descr="SuperSPED - Sensory Ti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994" y="3421117"/>
            <a:ext cx="3048000" cy="2286000"/>
          </a:xfrm>
          <a:prstGeom prst="rect">
            <a:avLst/>
          </a:prstGeom>
        </p:spPr>
      </p:pic>
      <p:pic>
        <p:nvPicPr>
          <p:cNvPr id="5" name="Picture 4" descr="Home Snoozer Go Pet Club PetSafe Dean &amp; Tyl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263" y="3257470"/>
            <a:ext cx="3340319" cy="3340319"/>
          </a:xfrm>
          <a:prstGeom prst="rect">
            <a:avLst/>
          </a:prstGeom>
        </p:spPr>
      </p:pic>
      <p:pic>
        <p:nvPicPr>
          <p:cNvPr id="6" name="Picture 5" descr="La mesa cero del Blasco: Coco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7311" y="3127972"/>
            <a:ext cx="2996330" cy="2017117"/>
          </a:xfrm>
          <a:prstGeom prst="rect">
            <a:avLst/>
          </a:prstGeom>
        </p:spPr>
      </p:pic>
    </p:spTree>
    <p:extLst>
      <p:ext uri="{BB962C8B-B14F-4D97-AF65-F5344CB8AC3E}">
        <p14:creationId xmlns:p14="http://schemas.microsoft.com/office/powerpoint/2010/main" val="3537801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774700"/>
            <a:ext cx="10153650" cy="1143000"/>
          </a:xfrm>
        </p:spPr>
        <p:txBody>
          <a:bodyPr>
            <a:normAutofit fontScale="90000"/>
          </a:bodyPr>
          <a:lstStyle/>
          <a:p>
            <a:r>
              <a:rPr lang="en-US" dirty="0">
                <a:solidFill>
                  <a:schemeClr val="tx1"/>
                </a:solidFill>
              </a:rPr>
              <a:t>We Would Use Visuals to Sequence a Behavioral Intervention</a:t>
            </a:r>
          </a:p>
        </p:txBody>
      </p:sp>
      <p:graphicFrame>
        <p:nvGraphicFramePr>
          <p:cNvPr id="4" name="Object 3"/>
          <p:cNvGraphicFramePr>
            <a:graphicFrameLocks noChangeAspect="1"/>
          </p:cNvGraphicFramePr>
          <p:nvPr>
            <p:extLst/>
          </p:nvPr>
        </p:nvGraphicFramePr>
        <p:xfrm>
          <a:off x="2362200" y="1981200"/>
          <a:ext cx="7543800" cy="4743450"/>
        </p:xfrm>
        <a:graphic>
          <a:graphicData uri="http://schemas.openxmlformats.org/presentationml/2006/ole">
            <mc:AlternateContent xmlns:mc="http://schemas.openxmlformats.org/markup-compatibility/2006">
              <mc:Choice xmlns:v="urn:schemas-microsoft-com:vml" Requires="v">
                <p:oleObj spid="_x0000_s5154" name="Acrobat Document" r:id="rId3" imgW="7543768" imgH="5829216" progId="AcroExch.Document.7">
                  <p:embed/>
                </p:oleObj>
              </mc:Choice>
              <mc:Fallback>
                <p:oleObj name="Acrobat Document" r:id="rId3" imgW="7543768" imgH="5829216" progId="AcroExch.Document.7">
                  <p:embed/>
                  <p:pic>
                    <p:nvPicPr>
                      <p:cNvPr id="4" name="Object 3"/>
                      <p:cNvPicPr/>
                      <p:nvPr/>
                    </p:nvPicPr>
                    <p:blipFill>
                      <a:blip r:embed="rId4"/>
                      <a:stretch>
                        <a:fillRect/>
                      </a:stretch>
                    </p:blipFill>
                    <p:spPr>
                      <a:xfrm>
                        <a:off x="2362200" y="1981200"/>
                        <a:ext cx="7543800" cy="4743450"/>
                      </a:xfrm>
                      <a:prstGeom prst="rect">
                        <a:avLst/>
                      </a:prstGeom>
                    </p:spPr>
                  </p:pic>
                </p:oleObj>
              </mc:Fallback>
            </mc:AlternateContent>
          </a:graphicData>
        </a:graphic>
      </p:graphicFrame>
    </p:spTree>
    <p:extLst>
      <p:ext uri="{BB962C8B-B14F-4D97-AF65-F5344CB8AC3E}">
        <p14:creationId xmlns:p14="http://schemas.microsoft.com/office/powerpoint/2010/main" val="2879989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We Would Use Visuals to Teach Regulation</a:t>
            </a:r>
          </a:p>
        </p:txBody>
      </p:sp>
      <p:graphicFrame>
        <p:nvGraphicFramePr>
          <p:cNvPr id="4" name="Object 3"/>
          <p:cNvGraphicFramePr>
            <a:graphicFrameLocks noChangeAspect="1"/>
          </p:cNvGraphicFramePr>
          <p:nvPr>
            <p:extLst>
              <p:ext uri="{D42A27DB-BD31-4B8C-83A1-F6EECF244321}">
                <p14:modId xmlns:p14="http://schemas.microsoft.com/office/powerpoint/2010/main" val="2407810543"/>
              </p:ext>
            </p:extLst>
          </p:nvPr>
        </p:nvGraphicFramePr>
        <p:xfrm>
          <a:off x="2298700" y="1834166"/>
          <a:ext cx="7543800" cy="4895850"/>
        </p:xfrm>
        <a:graphic>
          <a:graphicData uri="http://schemas.openxmlformats.org/presentationml/2006/ole">
            <mc:AlternateContent xmlns:mc="http://schemas.openxmlformats.org/markup-compatibility/2006">
              <mc:Choice xmlns:v="urn:schemas-microsoft-com:vml" Requires="v">
                <p:oleObj spid="_x0000_s6178" name="Acrobat Document" r:id="rId3" imgW="7543768" imgH="5829216" progId="AcroExch.Document.7">
                  <p:embed/>
                </p:oleObj>
              </mc:Choice>
              <mc:Fallback>
                <p:oleObj name="Acrobat Document" r:id="rId3" imgW="7543768" imgH="5829216" progId="AcroExch.Document.7">
                  <p:embed/>
                  <p:pic>
                    <p:nvPicPr>
                      <p:cNvPr id="4" name="Object 3"/>
                      <p:cNvPicPr/>
                      <p:nvPr/>
                    </p:nvPicPr>
                    <p:blipFill>
                      <a:blip r:embed="rId4"/>
                      <a:stretch>
                        <a:fillRect/>
                      </a:stretch>
                    </p:blipFill>
                    <p:spPr>
                      <a:xfrm>
                        <a:off x="2298700" y="1834166"/>
                        <a:ext cx="7543800" cy="4895850"/>
                      </a:xfrm>
                      <a:prstGeom prst="rect">
                        <a:avLst/>
                      </a:prstGeom>
                    </p:spPr>
                  </p:pic>
                </p:oleObj>
              </mc:Fallback>
            </mc:AlternateContent>
          </a:graphicData>
        </a:graphic>
      </p:graphicFrame>
    </p:spTree>
    <p:extLst>
      <p:ext uri="{BB962C8B-B14F-4D97-AF65-F5344CB8AC3E}">
        <p14:creationId xmlns:p14="http://schemas.microsoft.com/office/powerpoint/2010/main" val="404746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Etiology Left Medicine  and Entered Education</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Generalists were no longer able to meet the unique needs of all special populations</a:t>
            </a:r>
          </a:p>
          <a:p>
            <a:r>
              <a:rPr lang="en-US" dirty="0">
                <a:latin typeface="Arial" pitchFamily="34" charset="0"/>
                <a:cs typeface="Arial" pitchFamily="34" charset="0"/>
              </a:rPr>
              <a:t>With the revision of IDEA and the accompanying mandates, the one size fits all philosophy was abandoned</a:t>
            </a:r>
          </a:p>
          <a:p>
            <a:r>
              <a:rPr lang="en-US" dirty="0" err="1">
                <a:latin typeface="Arial" pitchFamily="34" charset="0"/>
                <a:cs typeface="Arial" pitchFamily="34" charset="0"/>
              </a:rPr>
              <a:t>RtI</a:t>
            </a:r>
            <a:r>
              <a:rPr lang="en-US" dirty="0">
                <a:latin typeface="Arial" pitchFamily="34" charset="0"/>
                <a:cs typeface="Arial" pitchFamily="34" charset="0"/>
              </a:rPr>
              <a:t> grew out of the revisions in IDEA with emphasis on research based methodology</a:t>
            </a:r>
          </a:p>
          <a:p>
            <a:r>
              <a:rPr lang="en-US" dirty="0">
                <a:latin typeface="Arial" pitchFamily="34" charset="0"/>
                <a:cs typeface="Arial" pitchFamily="34" charset="0"/>
              </a:rPr>
              <a:t>The push from parents of children with autism dovetailed with the revisions of the new mandate </a:t>
            </a:r>
          </a:p>
          <a:p>
            <a:endParaRPr lang="en-US" dirty="0"/>
          </a:p>
        </p:txBody>
      </p:sp>
    </p:spTree>
    <p:extLst>
      <p:ext uri="{BB962C8B-B14F-4D97-AF65-F5344CB8AC3E}">
        <p14:creationId xmlns:p14="http://schemas.microsoft.com/office/powerpoint/2010/main" val="2748062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1" y="645278"/>
            <a:ext cx="9613861" cy="1080938"/>
          </a:xfrm>
        </p:spPr>
        <p:txBody>
          <a:bodyPr>
            <a:normAutofit/>
          </a:bodyPr>
          <a:lstStyle/>
          <a:p>
            <a:r>
              <a:rPr lang="en-US" dirty="0">
                <a:solidFill>
                  <a:schemeClr val="tx1"/>
                </a:solidFill>
              </a:rPr>
              <a:t>We Would Use Visuals to Teach Advocacy</a:t>
            </a:r>
          </a:p>
        </p:txBody>
      </p:sp>
      <p:graphicFrame>
        <p:nvGraphicFramePr>
          <p:cNvPr id="4" name="Object 3"/>
          <p:cNvGraphicFramePr>
            <a:graphicFrameLocks noChangeAspect="1"/>
          </p:cNvGraphicFramePr>
          <p:nvPr>
            <p:extLst>
              <p:ext uri="{D42A27DB-BD31-4B8C-83A1-F6EECF244321}">
                <p14:modId xmlns:p14="http://schemas.microsoft.com/office/powerpoint/2010/main" val="3651390317"/>
              </p:ext>
            </p:extLst>
          </p:nvPr>
        </p:nvGraphicFramePr>
        <p:xfrm>
          <a:off x="2942896" y="1849392"/>
          <a:ext cx="6925003" cy="4494257"/>
        </p:xfrm>
        <a:graphic>
          <a:graphicData uri="http://schemas.openxmlformats.org/presentationml/2006/ole">
            <mc:AlternateContent xmlns:mc="http://schemas.openxmlformats.org/markup-compatibility/2006">
              <mc:Choice xmlns:v="urn:schemas-microsoft-com:vml" Requires="v">
                <p:oleObj spid="_x0000_s7202" name="Acrobat Document" r:id="rId3" imgW="7543768" imgH="5829216" progId="AcroExch.Document.7">
                  <p:embed/>
                </p:oleObj>
              </mc:Choice>
              <mc:Fallback>
                <p:oleObj name="Acrobat Document" r:id="rId3" imgW="7543768" imgH="5829216" progId="AcroExch.Document.7">
                  <p:embed/>
                  <p:pic>
                    <p:nvPicPr>
                      <p:cNvPr id="4" name="Object 3"/>
                      <p:cNvPicPr/>
                      <p:nvPr/>
                    </p:nvPicPr>
                    <p:blipFill>
                      <a:blip r:embed="rId4"/>
                      <a:stretch>
                        <a:fillRect/>
                      </a:stretch>
                    </p:blipFill>
                    <p:spPr>
                      <a:xfrm>
                        <a:off x="2942896" y="1849392"/>
                        <a:ext cx="6925003" cy="4494257"/>
                      </a:xfrm>
                      <a:prstGeom prst="rect">
                        <a:avLst/>
                      </a:prstGeom>
                    </p:spPr>
                  </p:pic>
                </p:oleObj>
              </mc:Fallback>
            </mc:AlternateContent>
          </a:graphicData>
        </a:graphic>
      </p:graphicFrame>
    </p:spTree>
    <p:extLst>
      <p:ext uri="{BB962C8B-B14F-4D97-AF65-F5344CB8AC3E}">
        <p14:creationId xmlns:p14="http://schemas.microsoft.com/office/powerpoint/2010/main" val="3550522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369171" y="746878"/>
            <a:ext cx="9613861" cy="1080938"/>
          </a:xfrm>
        </p:spPr>
        <p:txBody>
          <a:bodyPr/>
          <a:lstStyle/>
          <a:p>
            <a:pPr eaLnBrk="1" hangingPunct="1"/>
            <a:r>
              <a:rPr lang="en-US" altLang="en-US" dirty="0"/>
              <a:t>Situation Specific Behaviors</a:t>
            </a:r>
          </a:p>
        </p:txBody>
      </p:sp>
      <p:sp>
        <p:nvSpPr>
          <p:cNvPr id="72707" name="Rectangle 3"/>
          <p:cNvSpPr>
            <a:spLocks noGrp="1" noRot="1" noChangeArrowheads="1"/>
          </p:cNvSpPr>
          <p:nvPr>
            <p:ph idx="1"/>
          </p:nvPr>
        </p:nvSpPr>
        <p:spPr>
          <a:xfrm>
            <a:off x="680321" y="2120900"/>
            <a:ext cx="10940179" cy="4464050"/>
          </a:xfrm>
        </p:spPr>
        <p:txBody>
          <a:bodyPr>
            <a:normAutofit fontScale="92500"/>
          </a:bodyPr>
          <a:lstStyle/>
          <a:p>
            <a:pPr eaLnBrk="1" hangingPunct="1">
              <a:lnSpc>
                <a:spcPct val="90000"/>
              </a:lnSpc>
            </a:pPr>
            <a:r>
              <a:rPr lang="en-US" altLang="en-US" sz="3000" dirty="0"/>
              <a:t>Provide as many external cues as possible</a:t>
            </a:r>
          </a:p>
          <a:p>
            <a:pPr marL="457200" lvl="1" indent="0" eaLnBrk="1" hangingPunct="1">
              <a:lnSpc>
                <a:spcPct val="90000"/>
              </a:lnSpc>
              <a:buNone/>
            </a:pPr>
            <a:r>
              <a:rPr lang="en-US" altLang="en-US" sz="3000" dirty="0"/>
              <a:t>Example: Changes of clothing, uniform, physical parameters near desk</a:t>
            </a:r>
          </a:p>
          <a:p>
            <a:pPr eaLnBrk="1" hangingPunct="1">
              <a:lnSpc>
                <a:spcPct val="90000"/>
              </a:lnSpc>
            </a:pPr>
            <a:r>
              <a:rPr lang="en-US" altLang="en-US" sz="3000" dirty="0"/>
              <a:t>When you give directions include the location</a:t>
            </a:r>
          </a:p>
          <a:p>
            <a:pPr marL="0" indent="0" eaLnBrk="1" hangingPunct="1">
              <a:lnSpc>
                <a:spcPct val="90000"/>
              </a:lnSpc>
              <a:buNone/>
            </a:pPr>
            <a:r>
              <a:rPr lang="en-US" altLang="en-US" sz="3000" dirty="0"/>
              <a:t>	“That’s not okay at school.” Give an alternative location 	where   the behavior is okay</a:t>
            </a:r>
          </a:p>
          <a:p>
            <a:pPr eaLnBrk="1" hangingPunct="1">
              <a:lnSpc>
                <a:spcPct val="90000"/>
              </a:lnSpc>
            </a:pPr>
            <a:r>
              <a:rPr lang="en-US" altLang="en-US" sz="3000" dirty="0"/>
              <a:t>Make the transitions clear- Use a First-Than scenario</a:t>
            </a:r>
          </a:p>
          <a:p>
            <a:pPr eaLnBrk="1" hangingPunct="1">
              <a:lnSpc>
                <a:spcPct val="90000"/>
              </a:lnSpc>
            </a:pPr>
            <a:r>
              <a:rPr lang="en-US" altLang="en-US" sz="3000" dirty="0"/>
              <a:t>Be consistent</a:t>
            </a:r>
          </a:p>
          <a:p>
            <a:pPr eaLnBrk="1" hangingPunct="1">
              <a:lnSpc>
                <a:spcPct val="90000"/>
              </a:lnSpc>
            </a:pPr>
            <a:r>
              <a:rPr lang="en-US" altLang="en-US" sz="3000" dirty="0"/>
              <a:t>Carefully balance how many situation specific behaviors are allowed </a:t>
            </a:r>
          </a:p>
          <a:p>
            <a:pPr marL="0" indent="0" eaLnBrk="1" hangingPunct="1">
              <a:lnSpc>
                <a:spcPct val="90000"/>
              </a:lnSpc>
              <a:buNone/>
            </a:pPr>
            <a:r>
              <a:rPr lang="en-US" altLang="en-US" sz="3000" dirty="0"/>
              <a:t>	Example: wrestling mat, marshal arts uniform</a:t>
            </a:r>
          </a:p>
          <a:p>
            <a:pPr eaLnBrk="1" hangingPunct="1">
              <a:lnSpc>
                <a:spcPct val="90000"/>
              </a:lnSpc>
            </a:pPr>
            <a:endParaRPr lang="en-US" altLang="en-US" dirty="0"/>
          </a:p>
        </p:txBody>
      </p:sp>
    </p:spTree>
    <p:extLst>
      <p:ext uri="{BB962C8B-B14F-4D97-AF65-F5344CB8AC3E}">
        <p14:creationId xmlns:p14="http://schemas.microsoft.com/office/powerpoint/2010/main" val="1128909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Your Own Scale</a:t>
            </a:r>
          </a:p>
        </p:txBody>
      </p:sp>
      <p:graphicFrame>
        <p:nvGraphicFramePr>
          <p:cNvPr id="4" name="Content Placeholder 3"/>
          <p:cNvGraphicFramePr>
            <a:graphicFrameLocks noGrp="1" noChangeAspect="1"/>
          </p:cNvGraphicFramePr>
          <p:nvPr>
            <p:ph sz="half" idx="1"/>
            <p:extLst>
              <p:ext uri="{D42A27DB-BD31-4B8C-83A1-F6EECF244321}">
                <p14:modId xmlns:p14="http://schemas.microsoft.com/office/powerpoint/2010/main" val="154136315"/>
              </p:ext>
            </p:extLst>
          </p:nvPr>
        </p:nvGraphicFramePr>
        <p:xfrm>
          <a:off x="1041400" y="2117725"/>
          <a:ext cx="3862388" cy="3921125"/>
        </p:xfrm>
        <a:graphic>
          <a:graphicData uri="http://schemas.openxmlformats.org/presentationml/2006/ole">
            <mc:AlternateContent xmlns:mc="http://schemas.openxmlformats.org/markup-compatibility/2006">
              <mc:Choice xmlns:v="urn:schemas-microsoft-com:vml" Requires="v">
                <p:oleObj spid="_x0000_s8223" name="Clip" r:id="rId3" imgW="1862633" imgH="1890065" progId="MS_ClipArt_Gallery.2">
                  <p:embed/>
                </p:oleObj>
              </mc:Choice>
              <mc:Fallback>
                <p:oleObj name="Clip" r:id="rId3" imgW="1862633" imgH="1890065" progId="MS_ClipArt_Gallery.2">
                  <p:embed/>
                  <p:pic>
                    <p:nvPicPr>
                      <p:cNvPr id="20483"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00" y="2117725"/>
                        <a:ext cx="3862388" cy="3921125"/>
                      </a:xfrm>
                      <a:prstGeom prst="rect">
                        <a:avLst/>
                      </a:prstGeom>
                      <a:noFill/>
                      <a:ln>
                        <a:noFill/>
                      </a:ln>
                      <a:extLst/>
                    </p:spPr>
                  </p:pic>
                </p:oleObj>
              </mc:Fallback>
            </mc:AlternateContent>
          </a:graphicData>
        </a:graphic>
      </p:graphicFrame>
      <p:sp>
        <p:nvSpPr>
          <p:cNvPr id="5" name="Rectangle 4"/>
          <p:cNvSpPr/>
          <p:nvPr/>
        </p:nvSpPr>
        <p:spPr>
          <a:xfrm>
            <a:off x="5487251" y="2636586"/>
            <a:ext cx="5201482" cy="3194721"/>
          </a:xfrm>
          <a:prstGeom prst="rect">
            <a:avLst/>
          </a:prstGeom>
        </p:spPr>
        <p:txBody>
          <a:bodyPr wrap="square">
            <a:spAutoFit/>
          </a:bodyPr>
          <a:lstStyle/>
          <a:p>
            <a:pPr>
              <a:lnSpc>
                <a:spcPct val="90000"/>
              </a:lnSpc>
            </a:pPr>
            <a:r>
              <a:rPr lang="en-US" altLang="en-US" sz="3200" dirty="0"/>
              <a:t>Changing behavior is not easy</a:t>
            </a:r>
          </a:p>
          <a:p>
            <a:pPr>
              <a:lnSpc>
                <a:spcPct val="90000"/>
              </a:lnSpc>
            </a:pPr>
            <a:r>
              <a:rPr lang="en-US" altLang="en-US" sz="3200" dirty="0"/>
              <a:t>The behavior will get worse before it gets better</a:t>
            </a:r>
          </a:p>
          <a:p>
            <a:pPr>
              <a:lnSpc>
                <a:spcPct val="90000"/>
              </a:lnSpc>
            </a:pPr>
            <a:r>
              <a:rPr lang="en-US" altLang="en-US" sz="3200" dirty="0"/>
              <a:t>Understand the trade- offs</a:t>
            </a:r>
          </a:p>
          <a:p>
            <a:pPr>
              <a:lnSpc>
                <a:spcPct val="90000"/>
              </a:lnSpc>
            </a:pPr>
            <a:r>
              <a:rPr lang="en-US" altLang="en-US" sz="3200" dirty="0"/>
              <a:t>You do not need to change everything now</a:t>
            </a:r>
          </a:p>
        </p:txBody>
      </p:sp>
    </p:spTree>
    <p:extLst>
      <p:ext uri="{BB962C8B-B14F-4D97-AF65-F5344CB8AC3E}">
        <p14:creationId xmlns:p14="http://schemas.microsoft.com/office/powerpoint/2010/main" val="1368616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71" y="753228"/>
            <a:ext cx="9613861" cy="1080938"/>
          </a:xfrm>
        </p:spPr>
        <p:txBody>
          <a:bodyPr/>
          <a:lstStyle/>
          <a:p>
            <a:r>
              <a:rPr lang="en-US" dirty="0"/>
              <a:t>Instructional Control</a:t>
            </a:r>
          </a:p>
        </p:txBody>
      </p:sp>
      <p:sp>
        <p:nvSpPr>
          <p:cNvPr id="3" name="Content Placeholder 2"/>
          <p:cNvSpPr>
            <a:spLocks noGrp="1"/>
          </p:cNvSpPr>
          <p:nvPr>
            <p:ph idx="1"/>
          </p:nvPr>
        </p:nvSpPr>
        <p:spPr>
          <a:xfrm>
            <a:off x="680321" y="2222938"/>
            <a:ext cx="5580779" cy="4340771"/>
          </a:xfrm>
        </p:spPr>
        <p:txBody>
          <a:bodyPr>
            <a:normAutofit fontScale="92500" lnSpcReduction="10000"/>
          </a:bodyPr>
          <a:lstStyle/>
          <a:p>
            <a:pPr marL="0" indent="0">
              <a:buNone/>
            </a:pPr>
            <a:endParaRPr lang="en-US" dirty="0"/>
          </a:p>
          <a:p>
            <a:pPr marL="0" indent="0">
              <a:buNone/>
            </a:pPr>
            <a:r>
              <a:rPr lang="en-US" sz="4000" dirty="0"/>
              <a:t>If we cannot guarantee mastery of entry level skills such as “come here”, “sit down”, “ walk with me” in our classroom, we set the student and staff up for non compliance, safety risks and behavioral escalation</a:t>
            </a:r>
          </a:p>
        </p:txBody>
      </p:sp>
    </p:spTree>
    <p:extLst>
      <p:ext uri="{BB962C8B-B14F-4D97-AF65-F5344CB8AC3E}">
        <p14:creationId xmlns:p14="http://schemas.microsoft.com/office/powerpoint/2010/main" val="4187852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71" y="727828"/>
            <a:ext cx="10432179" cy="1080938"/>
          </a:xfrm>
        </p:spPr>
        <p:txBody>
          <a:bodyPr>
            <a:normAutofit fontScale="90000"/>
          </a:bodyPr>
          <a:lstStyle/>
          <a:p>
            <a:r>
              <a:rPr lang="en-US" dirty="0"/>
              <a:t>Instructional Control: Engaging in Reinforcement</a:t>
            </a:r>
          </a:p>
        </p:txBody>
      </p:sp>
      <p:sp>
        <p:nvSpPr>
          <p:cNvPr id="3" name="Content Placeholder 2"/>
          <p:cNvSpPr>
            <a:spLocks noGrp="1"/>
          </p:cNvSpPr>
          <p:nvPr>
            <p:ph idx="1"/>
          </p:nvPr>
        </p:nvSpPr>
        <p:spPr/>
        <p:txBody>
          <a:bodyPr>
            <a:normAutofit/>
          </a:bodyPr>
          <a:lstStyle/>
          <a:p>
            <a:r>
              <a:rPr lang="en-US" dirty="0"/>
              <a:t>Students don’t always show interest in reinforcement</a:t>
            </a:r>
          </a:p>
          <a:p>
            <a:r>
              <a:rPr lang="en-US" dirty="0"/>
              <a:t>We need to use Interest Inventories in order to determine what is reinforcing</a:t>
            </a:r>
          </a:p>
          <a:p>
            <a:r>
              <a:rPr lang="en-US" dirty="0"/>
              <a:t>Assuming a student likes what we like is a big mistake</a:t>
            </a:r>
          </a:p>
          <a:p>
            <a:r>
              <a:rPr lang="en-US" dirty="0"/>
              <a:t>Pair primary or tangible reinforcement with social reinforcement such as high five or fist bumps</a:t>
            </a:r>
          </a:p>
          <a:p>
            <a:r>
              <a:rPr lang="en-US" dirty="0"/>
              <a:t>Delay reinforcement by using tokens or penny boards</a:t>
            </a:r>
          </a:p>
          <a:p>
            <a:r>
              <a:rPr lang="en-US" dirty="0"/>
              <a:t>Vary the reinforcement schedule and move from 1:1 to variable and non contingent reinforcement</a:t>
            </a:r>
          </a:p>
        </p:txBody>
      </p:sp>
    </p:spTree>
    <p:extLst>
      <p:ext uri="{BB962C8B-B14F-4D97-AF65-F5344CB8AC3E}">
        <p14:creationId xmlns:p14="http://schemas.microsoft.com/office/powerpoint/2010/main" val="2130834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21" y="753228"/>
            <a:ext cx="10121861" cy="1080938"/>
          </a:xfrm>
        </p:spPr>
        <p:txBody>
          <a:bodyPr>
            <a:normAutofit fontScale="90000"/>
          </a:bodyPr>
          <a:lstStyle/>
          <a:p>
            <a:r>
              <a:rPr lang="en-US" dirty="0"/>
              <a:t>Instructional Control: Responding to Instruction</a:t>
            </a:r>
          </a:p>
        </p:txBody>
      </p:sp>
      <p:sp>
        <p:nvSpPr>
          <p:cNvPr id="3" name="Content Placeholder 2"/>
          <p:cNvSpPr>
            <a:spLocks noGrp="1"/>
          </p:cNvSpPr>
          <p:nvPr>
            <p:ph idx="1"/>
          </p:nvPr>
        </p:nvSpPr>
        <p:spPr/>
        <p:txBody>
          <a:bodyPr/>
          <a:lstStyle/>
          <a:p>
            <a:r>
              <a:rPr lang="en-US" dirty="0"/>
              <a:t>Imitation of actions with objects, motor actions, routines.</a:t>
            </a:r>
          </a:p>
          <a:p>
            <a:r>
              <a:rPr lang="en-US" dirty="0"/>
              <a:t>Matching pictures and objects, identifying objects and functional pictures such as photographs and line drawings</a:t>
            </a:r>
          </a:p>
          <a:p>
            <a:r>
              <a:rPr lang="en-US" dirty="0"/>
              <a:t>Following one and two step directions</a:t>
            </a:r>
          </a:p>
          <a:p>
            <a:r>
              <a:rPr lang="en-US" dirty="0"/>
              <a:t>Understanding a picture schedule</a:t>
            </a:r>
          </a:p>
          <a:p>
            <a:r>
              <a:rPr lang="en-US" dirty="0"/>
              <a:t>Recognizing familiar people, classmates and teachers</a:t>
            </a:r>
          </a:p>
          <a:p>
            <a:endParaRPr lang="en-US" dirty="0"/>
          </a:p>
          <a:p>
            <a:endParaRPr lang="en-US" dirty="0"/>
          </a:p>
          <a:p>
            <a:endParaRPr lang="en-US" dirty="0"/>
          </a:p>
        </p:txBody>
      </p:sp>
    </p:spTree>
    <p:extLst>
      <p:ext uri="{BB962C8B-B14F-4D97-AF65-F5344CB8AC3E}">
        <p14:creationId xmlns:p14="http://schemas.microsoft.com/office/powerpoint/2010/main" val="1441082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71" y="753228"/>
            <a:ext cx="9613861" cy="1080938"/>
          </a:xfrm>
        </p:spPr>
        <p:txBody>
          <a:bodyPr>
            <a:normAutofit fontScale="90000"/>
          </a:bodyPr>
          <a:lstStyle/>
          <a:p>
            <a:r>
              <a:rPr lang="en-US" dirty="0"/>
              <a:t>Importance of Instructional and Natural Cues</a:t>
            </a:r>
          </a:p>
        </p:txBody>
      </p:sp>
      <p:sp>
        <p:nvSpPr>
          <p:cNvPr id="3" name="Content Placeholder 2"/>
          <p:cNvSpPr>
            <a:spLocks noGrp="1"/>
          </p:cNvSpPr>
          <p:nvPr>
            <p:ph idx="1"/>
          </p:nvPr>
        </p:nvSpPr>
        <p:spPr/>
        <p:txBody>
          <a:bodyPr/>
          <a:lstStyle/>
          <a:p>
            <a:r>
              <a:rPr lang="en-US" dirty="0"/>
              <a:t>By pairing an instructional cue with the natural cue, students can learn to complete the task with only the natural cue</a:t>
            </a:r>
          </a:p>
          <a:p>
            <a:r>
              <a:rPr lang="en-US" dirty="0"/>
              <a:t>Instructional cues begin with simple cues (modeling) and progress to more complex cues (multiple step directions)</a:t>
            </a:r>
          </a:p>
          <a:p>
            <a:r>
              <a:rPr lang="en-US" dirty="0"/>
              <a:t>Identifying and using appropriate cues is the </a:t>
            </a:r>
            <a:r>
              <a:rPr lang="en-US" b="1" dirty="0">
                <a:solidFill>
                  <a:srgbClr val="FF0000"/>
                </a:solidFill>
              </a:rPr>
              <a:t>key </a:t>
            </a:r>
            <a:r>
              <a:rPr lang="en-US" dirty="0"/>
              <a:t>to consistency among staff</a:t>
            </a:r>
          </a:p>
          <a:p>
            <a:r>
              <a:rPr lang="en-US" dirty="0"/>
              <a:t>Moving from instructional cues to natural cues is the </a:t>
            </a:r>
            <a:r>
              <a:rPr lang="en-US" b="1" dirty="0">
                <a:solidFill>
                  <a:srgbClr val="FF0000"/>
                </a:solidFill>
              </a:rPr>
              <a:t>key</a:t>
            </a:r>
            <a:r>
              <a:rPr lang="en-US" dirty="0">
                <a:solidFill>
                  <a:srgbClr val="FF0000"/>
                </a:solidFill>
              </a:rPr>
              <a:t> </a:t>
            </a:r>
            <a:r>
              <a:rPr lang="en-US" dirty="0"/>
              <a:t>to independence </a:t>
            </a:r>
          </a:p>
        </p:txBody>
      </p:sp>
    </p:spTree>
    <p:extLst>
      <p:ext uri="{BB962C8B-B14F-4D97-AF65-F5344CB8AC3E}">
        <p14:creationId xmlns:p14="http://schemas.microsoft.com/office/powerpoint/2010/main" val="811589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Cues</a:t>
            </a:r>
          </a:p>
        </p:txBody>
      </p:sp>
      <p:sp>
        <p:nvSpPr>
          <p:cNvPr id="6" name="Content Placeholder 5"/>
          <p:cNvSpPr>
            <a:spLocks noGrp="1"/>
          </p:cNvSpPr>
          <p:nvPr>
            <p:ph sz="half" idx="1"/>
          </p:nvPr>
        </p:nvSpPr>
        <p:spPr>
          <a:xfrm>
            <a:off x="6218909" y="2551368"/>
            <a:ext cx="4700058" cy="3599316"/>
          </a:xfrm>
        </p:spPr>
        <p:txBody>
          <a:bodyPr>
            <a:normAutofit lnSpcReduction="10000"/>
          </a:bodyPr>
          <a:lstStyle/>
          <a:p>
            <a:pPr marL="0" indent="0">
              <a:buNone/>
            </a:pPr>
            <a:r>
              <a:rPr lang="en-US" dirty="0"/>
              <a:t>The instructional information provided to the student </a:t>
            </a:r>
            <a:r>
              <a:rPr lang="en-US" b="1" i="1" dirty="0"/>
              <a:t>prior to the student response</a:t>
            </a:r>
          </a:p>
          <a:p>
            <a:endParaRPr lang="en-US" b="1" i="1" dirty="0"/>
          </a:p>
          <a:p>
            <a:endParaRPr lang="en-US" b="1" i="1" dirty="0"/>
          </a:p>
          <a:p>
            <a:pPr marL="0" indent="0">
              <a:buNone/>
            </a:pPr>
            <a:r>
              <a:rPr lang="en-US" dirty="0"/>
              <a:t>An antecedent that occurs naturally in the student’s environment </a:t>
            </a:r>
            <a:r>
              <a:rPr lang="en-US" b="1" i="1" dirty="0"/>
              <a:t>prior to the student response</a:t>
            </a:r>
            <a:endParaRPr lang="en-US" dirty="0"/>
          </a:p>
        </p:txBody>
      </p:sp>
      <p:sp>
        <p:nvSpPr>
          <p:cNvPr id="4" name="Rectangle: Rounded Corners 3"/>
          <p:cNvSpPr/>
          <p:nvPr/>
        </p:nvSpPr>
        <p:spPr>
          <a:xfrm>
            <a:off x="1155700" y="2336873"/>
            <a:ext cx="3530600" cy="1625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Instructional</a:t>
            </a:r>
          </a:p>
          <a:p>
            <a:pPr algn="ctr"/>
            <a:r>
              <a:rPr lang="en-US" sz="3200" dirty="0"/>
              <a:t>Cue</a:t>
            </a:r>
          </a:p>
        </p:txBody>
      </p:sp>
      <p:sp>
        <p:nvSpPr>
          <p:cNvPr id="7" name="Rectangle: Rounded Corners 6"/>
          <p:cNvSpPr/>
          <p:nvPr/>
        </p:nvSpPr>
        <p:spPr>
          <a:xfrm>
            <a:off x="1206500" y="4230157"/>
            <a:ext cx="3479800" cy="1581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Natural</a:t>
            </a:r>
          </a:p>
          <a:p>
            <a:pPr algn="ctr"/>
            <a:r>
              <a:rPr lang="en-US" sz="3200" dirty="0"/>
              <a:t>Cue</a:t>
            </a:r>
          </a:p>
        </p:txBody>
      </p:sp>
      <p:sp>
        <p:nvSpPr>
          <p:cNvPr id="8" name="Arrow: Right 7"/>
          <p:cNvSpPr/>
          <p:nvPr/>
        </p:nvSpPr>
        <p:spPr>
          <a:xfrm>
            <a:off x="4984750" y="29591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p:cNvSpPr/>
          <p:nvPr/>
        </p:nvSpPr>
        <p:spPr>
          <a:xfrm>
            <a:off x="4998047" y="45982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740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Select Cue Levels</a:t>
            </a:r>
          </a:p>
        </p:txBody>
      </p:sp>
      <p:sp>
        <p:nvSpPr>
          <p:cNvPr id="11" name="Content Placeholder 10"/>
          <p:cNvSpPr>
            <a:spLocks noGrp="1"/>
          </p:cNvSpPr>
          <p:nvPr>
            <p:ph idx="1"/>
          </p:nvPr>
        </p:nvSpPr>
        <p:spPr>
          <a:xfrm>
            <a:off x="4685846" y="2336873"/>
            <a:ext cx="5608336" cy="4063927"/>
          </a:xfrm>
        </p:spPr>
        <p:txBody>
          <a:bodyPr>
            <a:normAutofit fontScale="92500" lnSpcReduction="20000"/>
          </a:bodyPr>
          <a:lstStyle/>
          <a:p>
            <a:pPr marL="0" indent="0">
              <a:buNone/>
            </a:pPr>
            <a:r>
              <a:rPr lang="en-US" dirty="0"/>
              <a:t>Modeling, “Do this” and model the action</a:t>
            </a:r>
          </a:p>
          <a:p>
            <a:pPr marL="0" indent="0">
              <a:buNone/>
            </a:pPr>
            <a:endParaRPr lang="en-US" dirty="0"/>
          </a:p>
          <a:p>
            <a:pPr marL="0" indent="0">
              <a:buNone/>
            </a:pPr>
            <a:r>
              <a:rPr lang="en-US" dirty="0"/>
              <a:t>One step direction with visual support</a:t>
            </a:r>
          </a:p>
          <a:p>
            <a:pPr marL="0" indent="0">
              <a:buNone/>
            </a:pPr>
            <a:endParaRPr lang="en-US" dirty="0"/>
          </a:p>
          <a:p>
            <a:pPr marL="0" indent="0">
              <a:buNone/>
            </a:pPr>
            <a:r>
              <a:rPr lang="en-US" dirty="0"/>
              <a:t>Multiple step direction</a:t>
            </a:r>
          </a:p>
          <a:p>
            <a:pPr marL="0" indent="0">
              <a:buNone/>
            </a:pPr>
            <a:endParaRPr lang="en-US" dirty="0"/>
          </a:p>
          <a:p>
            <a:pPr marL="0" indent="0">
              <a:buNone/>
            </a:pPr>
            <a:r>
              <a:rPr lang="en-US" dirty="0"/>
              <a:t>Naturally </a:t>
            </a:r>
            <a:r>
              <a:rPr lang="en-US" dirty="0" err="1"/>
              <a:t>occring</a:t>
            </a:r>
            <a:r>
              <a:rPr lang="en-US" dirty="0"/>
              <a:t> cues</a:t>
            </a:r>
          </a:p>
          <a:p>
            <a:endParaRPr lang="en-US" dirty="0"/>
          </a:p>
          <a:p>
            <a:pPr marL="0" indent="0">
              <a:buNone/>
            </a:pPr>
            <a:endParaRPr lang="en-US" dirty="0"/>
          </a:p>
        </p:txBody>
      </p:sp>
      <p:sp>
        <p:nvSpPr>
          <p:cNvPr id="7" name="Rectangle: Rounded Corners 6"/>
          <p:cNvSpPr/>
          <p:nvPr/>
        </p:nvSpPr>
        <p:spPr>
          <a:xfrm>
            <a:off x="609315" y="2145316"/>
            <a:ext cx="171997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A</a:t>
            </a:r>
          </a:p>
        </p:txBody>
      </p:sp>
      <p:sp>
        <p:nvSpPr>
          <p:cNvPr id="8" name="Rectangle: Rounded Corners 7"/>
          <p:cNvSpPr/>
          <p:nvPr/>
        </p:nvSpPr>
        <p:spPr>
          <a:xfrm>
            <a:off x="609316" y="3257550"/>
            <a:ext cx="1719979" cy="889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B</a:t>
            </a:r>
          </a:p>
        </p:txBody>
      </p:sp>
      <p:sp>
        <p:nvSpPr>
          <p:cNvPr id="9" name="Rectangle: Rounded Corners 8"/>
          <p:cNvSpPr/>
          <p:nvPr/>
        </p:nvSpPr>
        <p:spPr>
          <a:xfrm>
            <a:off x="631107" y="4414234"/>
            <a:ext cx="176284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C</a:t>
            </a:r>
          </a:p>
        </p:txBody>
      </p:sp>
      <p:sp>
        <p:nvSpPr>
          <p:cNvPr id="10" name="Rectangle: Rounded Corners 9"/>
          <p:cNvSpPr/>
          <p:nvPr/>
        </p:nvSpPr>
        <p:spPr>
          <a:xfrm>
            <a:off x="631107" y="5526468"/>
            <a:ext cx="1839043" cy="927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D</a:t>
            </a:r>
          </a:p>
        </p:txBody>
      </p:sp>
    </p:spTree>
    <p:extLst>
      <p:ext uri="{BB962C8B-B14F-4D97-AF65-F5344CB8AC3E}">
        <p14:creationId xmlns:p14="http://schemas.microsoft.com/office/powerpoint/2010/main" val="1302451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21" y="753227"/>
            <a:ext cx="9613859" cy="1080940"/>
          </a:xfrm>
        </p:spPr>
        <p:txBody>
          <a:bodyPr/>
          <a:lstStyle/>
          <a:p>
            <a:r>
              <a:rPr lang="en-US" dirty="0"/>
              <a:t>During Routine Instruction: Consider the Cue Type and Pair with Natural Cue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9796491"/>
              </p:ext>
            </p:extLst>
          </p:nvPr>
        </p:nvGraphicFramePr>
        <p:xfrm>
          <a:off x="262217" y="1918822"/>
          <a:ext cx="11929782" cy="4877957"/>
        </p:xfrm>
        <a:graphic>
          <a:graphicData uri="http://schemas.openxmlformats.org/drawingml/2006/table">
            <a:tbl>
              <a:tblPr firstRow="1" bandRow="1">
                <a:tableStyleId>{5C22544A-7EE6-4342-B048-85BDC9FD1C3A}</a:tableStyleId>
              </a:tblPr>
              <a:tblGrid>
                <a:gridCol w="3976594">
                  <a:extLst>
                    <a:ext uri="{9D8B030D-6E8A-4147-A177-3AD203B41FA5}">
                      <a16:colId xmlns:a16="http://schemas.microsoft.com/office/drawing/2014/main" xmlns="" val="545919245"/>
                    </a:ext>
                  </a:extLst>
                </a:gridCol>
                <a:gridCol w="3976594">
                  <a:extLst>
                    <a:ext uri="{9D8B030D-6E8A-4147-A177-3AD203B41FA5}">
                      <a16:colId xmlns:a16="http://schemas.microsoft.com/office/drawing/2014/main" xmlns="" val="257458527"/>
                    </a:ext>
                  </a:extLst>
                </a:gridCol>
                <a:gridCol w="3976594">
                  <a:extLst>
                    <a:ext uri="{9D8B030D-6E8A-4147-A177-3AD203B41FA5}">
                      <a16:colId xmlns:a16="http://schemas.microsoft.com/office/drawing/2014/main" xmlns="" val="4289269028"/>
                    </a:ext>
                  </a:extLst>
                </a:gridCol>
              </a:tblGrid>
              <a:tr h="825103">
                <a:tc>
                  <a:txBody>
                    <a:bodyPr/>
                    <a:lstStyle/>
                    <a:p>
                      <a:endParaRPr lang="en-US" dirty="0"/>
                    </a:p>
                    <a:p>
                      <a:r>
                        <a:rPr lang="en-US" baseline="0" dirty="0"/>
                        <a:t>         Cue Type</a:t>
                      </a:r>
                      <a:endParaRPr lang="en-US" dirty="0"/>
                    </a:p>
                  </a:txBody>
                  <a:tcPr/>
                </a:tc>
                <a:tc>
                  <a:txBody>
                    <a:bodyPr/>
                    <a:lstStyle/>
                    <a:p>
                      <a:endParaRPr lang="en-US" dirty="0"/>
                    </a:p>
                    <a:p>
                      <a:r>
                        <a:rPr lang="en-US" dirty="0"/>
                        <a:t>Example of the Cue</a:t>
                      </a:r>
                    </a:p>
                  </a:txBody>
                  <a:tcPr/>
                </a:tc>
                <a:tc>
                  <a:txBody>
                    <a:bodyPr/>
                    <a:lstStyle/>
                    <a:p>
                      <a:endParaRPr lang="en-US" dirty="0"/>
                    </a:p>
                    <a:p>
                      <a:r>
                        <a:rPr lang="en-US" dirty="0"/>
                        <a:t>Expected Student Response</a:t>
                      </a:r>
                    </a:p>
                  </a:txBody>
                  <a:tcPr/>
                </a:tc>
                <a:extLst>
                  <a:ext uri="{0D108BD9-81ED-4DB2-BD59-A6C34878D82A}">
                    <a16:rowId xmlns:a16="http://schemas.microsoft.com/office/drawing/2014/main" xmlns="" val="3832526405"/>
                  </a:ext>
                </a:extLst>
              </a:tr>
              <a:tr h="1072634">
                <a:tc>
                  <a:txBody>
                    <a:bodyPr/>
                    <a:lstStyle/>
                    <a:p>
                      <a:r>
                        <a:rPr lang="en-US" dirty="0"/>
                        <a:t>A </a:t>
                      </a:r>
                    </a:p>
                    <a:p>
                      <a:r>
                        <a:rPr lang="en-US" dirty="0"/>
                        <a:t>Modeling paired with the natural cue</a:t>
                      </a:r>
                    </a:p>
                  </a:txBody>
                  <a:tcPr/>
                </a:tc>
                <a:tc>
                  <a:txBody>
                    <a:bodyPr/>
                    <a:lstStyle/>
                    <a:p>
                      <a:r>
                        <a:rPr lang="en-US" dirty="0"/>
                        <a:t>Instructor</a:t>
                      </a:r>
                      <a:r>
                        <a:rPr lang="en-US" baseline="0" dirty="0"/>
                        <a:t> models looking both ways, stopping at crosswalks and walking within crosswalk signs</a:t>
                      </a:r>
                      <a:endParaRPr lang="en-US" dirty="0"/>
                    </a:p>
                  </a:txBody>
                  <a:tcPr/>
                </a:tc>
                <a:tc>
                  <a:txBody>
                    <a:bodyPr/>
                    <a:lstStyle/>
                    <a:p>
                      <a:endParaRPr lang="en-US" dirty="0"/>
                    </a:p>
                  </a:txBody>
                  <a:tcPr/>
                </a:tc>
                <a:extLst>
                  <a:ext uri="{0D108BD9-81ED-4DB2-BD59-A6C34878D82A}">
                    <a16:rowId xmlns:a16="http://schemas.microsoft.com/office/drawing/2014/main" xmlns="" val="933804917"/>
                  </a:ext>
                </a:extLst>
              </a:tr>
              <a:tr h="1425740">
                <a:tc>
                  <a:txBody>
                    <a:bodyPr/>
                    <a:lstStyle/>
                    <a:p>
                      <a:r>
                        <a:rPr lang="en-US" dirty="0"/>
                        <a:t>B</a:t>
                      </a:r>
                    </a:p>
                    <a:p>
                      <a:r>
                        <a:rPr lang="en-US" dirty="0"/>
                        <a:t>One step direction and visual paired with natural</a:t>
                      </a:r>
                      <a:r>
                        <a:rPr lang="en-US" baseline="0" dirty="0"/>
                        <a:t> cue</a:t>
                      </a:r>
                      <a:endParaRPr lang="en-US" dirty="0"/>
                    </a:p>
                  </a:txBody>
                  <a:tcPr/>
                </a:tc>
                <a:tc>
                  <a:txBody>
                    <a:bodyPr/>
                    <a:lstStyle/>
                    <a:p>
                      <a:r>
                        <a:rPr lang="en-US" sz="1800" dirty="0"/>
                        <a:t>1.Watch the sign and provide the visual</a:t>
                      </a:r>
                    </a:p>
                    <a:p>
                      <a:r>
                        <a:rPr lang="en-US" sz="1800" dirty="0"/>
                        <a:t>2. Look for traffic and provide visual</a:t>
                      </a:r>
                    </a:p>
                    <a:p>
                      <a:r>
                        <a:rPr lang="en-US" sz="1800" dirty="0"/>
                        <a:t>3. Cross the street and provide cones along the white</a:t>
                      </a:r>
                      <a:r>
                        <a:rPr lang="en-US" sz="1800" baseline="0" dirty="0"/>
                        <a:t> </a:t>
                      </a:r>
                      <a:r>
                        <a:rPr lang="en-US" sz="1800" dirty="0"/>
                        <a:t>lines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looks both ways, stays within the crosswalk and</a:t>
                      </a:r>
                      <a:r>
                        <a:rPr lang="en-US" baseline="0" dirty="0"/>
                        <a:t> crosses street when the signal indicates WALK</a:t>
                      </a:r>
                      <a:endParaRPr lang="en-US" dirty="0"/>
                    </a:p>
                    <a:p>
                      <a:endParaRPr lang="en-US" dirty="0"/>
                    </a:p>
                  </a:txBody>
                  <a:tcPr/>
                </a:tc>
                <a:extLst>
                  <a:ext uri="{0D108BD9-81ED-4DB2-BD59-A6C34878D82A}">
                    <a16:rowId xmlns:a16="http://schemas.microsoft.com/office/drawing/2014/main" xmlns="" val="1873680904"/>
                  </a:ext>
                </a:extLst>
              </a:tr>
              <a:tr h="891088">
                <a:tc>
                  <a:txBody>
                    <a:bodyPr/>
                    <a:lstStyle/>
                    <a:p>
                      <a:r>
                        <a:rPr lang="en-US" dirty="0"/>
                        <a:t>C</a:t>
                      </a:r>
                    </a:p>
                    <a:p>
                      <a:r>
                        <a:rPr lang="en-US" dirty="0"/>
                        <a:t>Multiple step direction paired with natural cue</a:t>
                      </a:r>
                    </a:p>
                  </a:txBody>
                  <a:tcPr/>
                </a:tc>
                <a:tc>
                  <a:txBody>
                    <a:bodyPr/>
                    <a:lstStyle/>
                    <a:p>
                      <a:r>
                        <a:rPr lang="en-US" dirty="0"/>
                        <a:t>Watch the signal, look for traffic and then cross</a:t>
                      </a:r>
                    </a:p>
                  </a:txBody>
                  <a:tcPr/>
                </a:tc>
                <a:tc>
                  <a:txBody>
                    <a:bodyPr/>
                    <a:lstStyle/>
                    <a:p>
                      <a:endParaRPr lang="en-US"/>
                    </a:p>
                  </a:txBody>
                  <a:tcPr/>
                </a:tc>
                <a:extLst>
                  <a:ext uri="{0D108BD9-81ED-4DB2-BD59-A6C34878D82A}">
                    <a16:rowId xmlns:a16="http://schemas.microsoft.com/office/drawing/2014/main" xmlns="" val="571998420"/>
                  </a:ext>
                </a:extLst>
              </a:tr>
              <a:tr h="623761">
                <a:tc>
                  <a:txBody>
                    <a:bodyPr/>
                    <a:lstStyle/>
                    <a:p>
                      <a:r>
                        <a:rPr lang="en-US" dirty="0"/>
                        <a:t>D</a:t>
                      </a:r>
                    </a:p>
                    <a:p>
                      <a:r>
                        <a:rPr lang="en-US" dirty="0"/>
                        <a:t>Natural cue only</a:t>
                      </a:r>
                    </a:p>
                  </a:txBody>
                  <a:tcPr/>
                </a:tc>
                <a:tc>
                  <a:txBody>
                    <a:bodyPr/>
                    <a:lstStyle/>
                    <a:p>
                      <a:r>
                        <a:rPr lang="en-US" dirty="0"/>
                        <a:t>Walk signs and crosswalk lines present </a:t>
                      </a:r>
                    </a:p>
                  </a:txBody>
                  <a:tcPr/>
                </a:tc>
                <a:tc>
                  <a:txBody>
                    <a:bodyPr/>
                    <a:lstStyle/>
                    <a:p>
                      <a:endParaRPr lang="en-US" dirty="0"/>
                    </a:p>
                  </a:txBody>
                  <a:tcPr/>
                </a:tc>
                <a:extLst>
                  <a:ext uri="{0D108BD9-81ED-4DB2-BD59-A6C34878D82A}">
                    <a16:rowId xmlns:a16="http://schemas.microsoft.com/office/drawing/2014/main" xmlns="" val="2305866998"/>
                  </a:ext>
                </a:extLst>
              </a:tr>
            </a:tbl>
          </a:graphicData>
        </a:graphic>
      </p:graphicFrame>
    </p:spTree>
    <p:extLst>
      <p:ext uri="{BB962C8B-B14F-4D97-AF65-F5344CB8AC3E}">
        <p14:creationId xmlns:p14="http://schemas.microsoft.com/office/powerpoint/2010/main" val="1170083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lstStyle/>
          <a:p>
            <a:r>
              <a:rPr lang="en-US"/>
              <a:t>The Balance</a:t>
            </a:r>
          </a:p>
        </p:txBody>
      </p:sp>
      <p:sp>
        <p:nvSpPr>
          <p:cNvPr id="97283" name="Rectangle 3"/>
          <p:cNvSpPr>
            <a:spLocks noGrp="1" noRot="1" noChangeArrowheads="1"/>
          </p:cNvSpPr>
          <p:nvPr>
            <p:ph idx="1"/>
          </p:nvPr>
        </p:nvSpPr>
        <p:spPr/>
        <p:txBody>
          <a:bodyPr/>
          <a:lstStyle/>
          <a:p>
            <a:r>
              <a:rPr lang="en-US" dirty="0">
                <a:latin typeface="Arial" pitchFamily="34" charset="0"/>
                <a:cs typeface="Arial" pitchFamily="34" charset="0"/>
              </a:rPr>
              <a:t>Behavior intervention is often unnecessary when etiology is considered</a:t>
            </a:r>
          </a:p>
          <a:p>
            <a:r>
              <a:rPr lang="en-US" dirty="0">
                <a:latin typeface="Arial" pitchFamily="34" charset="0"/>
                <a:cs typeface="Arial" pitchFamily="34" charset="0"/>
              </a:rPr>
              <a:t>Understanding “hard wiring” of students makes disciplining archaic</a:t>
            </a:r>
          </a:p>
          <a:p>
            <a:r>
              <a:rPr lang="en-US" dirty="0">
                <a:latin typeface="Arial" pitchFamily="34" charset="0"/>
                <a:cs typeface="Arial" pitchFamily="34" charset="0"/>
              </a:rPr>
              <a:t>Supporting students’ individual differences enables them to thrive, save face and take risks. Acting out, struggling for power and non compliance then become extinct …but this takes careful planning and understanding</a:t>
            </a:r>
          </a:p>
        </p:txBody>
      </p:sp>
    </p:spTree>
    <p:extLst>
      <p:ext uri="{BB962C8B-B14F-4D97-AF65-F5344CB8AC3E}">
        <p14:creationId xmlns:p14="http://schemas.microsoft.com/office/powerpoint/2010/main" val="1597617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49" y="795269"/>
            <a:ext cx="9613861" cy="1080938"/>
          </a:xfrm>
        </p:spPr>
        <p:txBody>
          <a:bodyPr/>
          <a:lstStyle/>
          <a:p>
            <a:r>
              <a:rPr lang="en-US" dirty="0"/>
              <a:t>Prompting---- Independence Scoring Scale</a:t>
            </a:r>
          </a:p>
        </p:txBody>
      </p:sp>
      <p:sp>
        <p:nvSpPr>
          <p:cNvPr id="5" name="Content Placeholder 4"/>
          <p:cNvSpPr>
            <a:spLocks noGrp="1"/>
          </p:cNvSpPr>
          <p:nvPr>
            <p:ph idx="1"/>
          </p:nvPr>
        </p:nvSpPr>
        <p:spPr>
          <a:xfrm>
            <a:off x="680321" y="2336873"/>
            <a:ext cx="10486920" cy="3599316"/>
          </a:xfrm>
        </p:spPr>
        <p:txBody>
          <a:bodyPr/>
          <a:lstStyle/>
          <a:p>
            <a:r>
              <a:rPr lang="en-US" dirty="0"/>
              <a:t>0 Does Not Complete With Any Form of Prompting</a:t>
            </a:r>
          </a:p>
          <a:p>
            <a:endParaRPr lang="en-US" dirty="0"/>
          </a:p>
          <a:p>
            <a:pPr marL="0" indent="0">
              <a:buNone/>
            </a:pPr>
            <a:r>
              <a:rPr lang="en-US" sz="4400" dirty="0"/>
              <a:t>0           1            2            3            4</a:t>
            </a:r>
          </a:p>
        </p:txBody>
      </p:sp>
      <p:graphicFrame>
        <p:nvGraphicFramePr>
          <p:cNvPr id="6" name="Table 5"/>
          <p:cNvGraphicFramePr>
            <a:graphicFrameLocks noGrp="1"/>
          </p:cNvGraphicFramePr>
          <p:nvPr>
            <p:extLst>
              <p:ext uri="{D42A27DB-BD31-4B8C-83A1-F6EECF244321}">
                <p14:modId xmlns:p14="http://schemas.microsoft.com/office/powerpoint/2010/main" val="4161420879"/>
              </p:ext>
            </p:extLst>
          </p:nvPr>
        </p:nvGraphicFramePr>
        <p:xfrm>
          <a:off x="924910" y="4136531"/>
          <a:ext cx="9532882" cy="1854200"/>
        </p:xfrm>
        <a:graphic>
          <a:graphicData uri="http://schemas.openxmlformats.org/drawingml/2006/table">
            <a:tbl>
              <a:tblPr firstRow="1" bandRow="1">
                <a:tableStyleId>{5940675A-B579-460E-94D1-54222C63F5DA}</a:tableStyleId>
              </a:tblPr>
              <a:tblGrid>
                <a:gridCol w="1667288">
                  <a:extLst>
                    <a:ext uri="{9D8B030D-6E8A-4147-A177-3AD203B41FA5}">
                      <a16:colId xmlns:a16="http://schemas.microsoft.com/office/drawing/2014/main" xmlns="" val="246155993"/>
                    </a:ext>
                  </a:extLst>
                </a:gridCol>
                <a:gridCol w="7865594">
                  <a:extLst>
                    <a:ext uri="{9D8B030D-6E8A-4147-A177-3AD203B41FA5}">
                      <a16:colId xmlns:a16="http://schemas.microsoft.com/office/drawing/2014/main" xmlns="" val="1216190097"/>
                    </a:ext>
                  </a:extLst>
                </a:gridCol>
              </a:tblGrid>
              <a:tr h="370840">
                <a:tc>
                  <a:txBody>
                    <a:bodyPr/>
                    <a:lstStyle/>
                    <a:p>
                      <a:r>
                        <a:rPr lang="en-US" baseline="0" dirty="0"/>
                        <a:t>          4</a:t>
                      </a:r>
                      <a:endParaRPr lang="en-US" dirty="0"/>
                    </a:p>
                  </a:txBody>
                  <a:tcPr/>
                </a:tc>
                <a:tc>
                  <a:txBody>
                    <a:bodyPr/>
                    <a:lstStyle/>
                    <a:p>
                      <a:r>
                        <a:rPr lang="en-US" dirty="0"/>
                        <a:t>Independent</a:t>
                      </a:r>
                    </a:p>
                  </a:txBody>
                  <a:tcPr/>
                </a:tc>
                <a:extLst>
                  <a:ext uri="{0D108BD9-81ED-4DB2-BD59-A6C34878D82A}">
                    <a16:rowId xmlns:a16="http://schemas.microsoft.com/office/drawing/2014/main" xmlns="" val="4205674752"/>
                  </a:ext>
                </a:extLst>
              </a:tr>
              <a:tr h="370840">
                <a:tc>
                  <a:txBody>
                    <a:bodyPr/>
                    <a:lstStyle/>
                    <a:p>
                      <a:r>
                        <a:rPr lang="en-US" dirty="0"/>
                        <a:t>          3</a:t>
                      </a:r>
                    </a:p>
                  </a:txBody>
                  <a:tcPr/>
                </a:tc>
                <a:tc>
                  <a:txBody>
                    <a:bodyPr/>
                    <a:lstStyle/>
                    <a:p>
                      <a:r>
                        <a:rPr lang="en-US" dirty="0"/>
                        <a:t>Gesture, Visual, Verbal Prompt</a:t>
                      </a:r>
                    </a:p>
                  </a:txBody>
                  <a:tcPr/>
                </a:tc>
                <a:extLst>
                  <a:ext uri="{0D108BD9-81ED-4DB2-BD59-A6C34878D82A}">
                    <a16:rowId xmlns:a16="http://schemas.microsoft.com/office/drawing/2014/main" xmlns="" val="4051082262"/>
                  </a:ext>
                </a:extLst>
              </a:tr>
              <a:tr h="370840">
                <a:tc>
                  <a:txBody>
                    <a:bodyPr/>
                    <a:lstStyle/>
                    <a:p>
                      <a:r>
                        <a:rPr lang="en-US" dirty="0"/>
                        <a:t>          2</a:t>
                      </a:r>
                    </a:p>
                  </a:txBody>
                  <a:tcPr/>
                </a:tc>
                <a:tc>
                  <a:txBody>
                    <a:bodyPr/>
                    <a:lstStyle/>
                    <a:p>
                      <a:r>
                        <a:rPr lang="en-US" dirty="0"/>
                        <a:t>Intermittent Physical Assistance</a:t>
                      </a:r>
                    </a:p>
                  </a:txBody>
                  <a:tcPr/>
                </a:tc>
                <a:extLst>
                  <a:ext uri="{0D108BD9-81ED-4DB2-BD59-A6C34878D82A}">
                    <a16:rowId xmlns:a16="http://schemas.microsoft.com/office/drawing/2014/main" xmlns="" val="4096398540"/>
                  </a:ext>
                </a:extLst>
              </a:tr>
              <a:tr h="370840">
                <a:tc>
                  <a:txBody>
                    <a:bodyPr/>
                    <a:lstStyle/>
                    <a:p>
                      <a:r>
                        <a:rPr lang="en-US" dirty="0"/>
                        <a:t>          1</a:t>
                      </a:r>
                    </a:p>
                  </a:txBody>
                  <a:tcPr/>
                </a:tc>
                <a:tc>
                  <a:txBody>
                    <a:bodyPr/>
                    <a:lstStyle/>
                    <a:p>
                      <a:r>
                        <a:rPr lang="en-US" dirty="0"/>
                        <a:t>Continuous Physical Assistance</a:t>
                      </a:r>
                    </a:p>
                  </a:txBody>
                  <a:tcPr/>
                </a:tc>
                <a:extLst>
                  <a:ext uri="{0D108BD9-81ED-4DB2-BD59-A6C34878D82A}">
                    <a16:rowId xmlns:a16="http://schemas.microsoft.com/office/drawing/2014/main" xmlns="" val="1643713629"/>
                  </a:ext>
                </a:extLst>
              </a:tr>
              <a:tr h="370840">
                <a:tc>
                  <a:txBody>
                    <a:bodyPr/>
                    <a:lstStyle/>
                    <a:p>
                      <a:r>
                        <a:rPr lang="en-US" dirty="0"/>
                        <a:t>          0</a:t>
                      </a:r>
                    </a:p>
                  </a:txBody>
                  <a:tcPr/>
                </a:tc>
                <a:tc>
                  <a:txBody>
                    <a:bodyPr/>
                    <a:lstStyle/>
                    <a:p>
                      <a:r>
                        <a:rPr lang="en-US" dirty="0"/>
                        <a:t>Does Not Complete With Any Form of Prompting</a:t>
                      </a:r>
                    </a:p>
                  </a:txBody>
                  <a:tcPr/>
                </a:tc>
                <a:extLst>
                  <a:ext uri="{0D108BD9-81ED-4DB2-BD59-A6C34878D82A}">
                    <a16:rowId xmlns:a16="http://schemas.microsoft.com/office/drawing/2014/main" xmlns="" val="1083422800"/>
                  </a:ext>
                </a:extLst>
              </a:tr>
            </a:tbl>
          </a:graphicData>
        </a:graphic>
      </p:graphicFrame>
    </p:spTree>
    <p:extLst>
      <p:ext uri="{BB962C8B-B14F-4D97-AF65-F5344CB8AC3E}">
        <p14:creationId xmlns:p14="http://schemas.microsoft.com/office/powerpoint/2010/main" val="3288809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01" y="790014"/>
            <a:ext cx="9613861" cy="1080938"/>
          </a:xfrm>
        </p:spPr>
        <p:txBody>
          <a:bodyPr/>
          <a:lstStyle/>
          <a:p>
            <a:r>
              <a:rPr lang="en-US" dirty="0"/>
              <a:t>Instructional Strategies</a:t>
            </a:r>
          </a:p>
        </p:txBody>
      </p:sp>
      <p:sp>
        <p:nvSpPr>
          <p:cNvPr id="3" name="Content Placeholder 2"/>
          <p:cNvSpPr>
            <a:spLocks noGrp="1"/>
          </p:cNvSpPr>
          <p:nvPr>
            <p:ph idx="1"/>
          </p:nvPr>
        </p:nvSpPr>
        <p:spPr/>
        <p:txBody>
          <a:bodyPr/>
          <a:lstStyle/>
          <a:p>
            <a:r>
              <a:rPr lang="en-US" dirty="0"/>
              <a:t>Ensure effective </a:t>
            </a:r>
            <a:r>
              <a:rPr lang="en-US" b="1" dirty="0">
                <a:solidFill>
                  <a:srgbClr val="FF0000"/>
                </a:solidFill>
              </a:rPr>
              <a:t>environmental supports </a:t>
            </a:r>
            <a:r>
              <a:rPr lang="en-US" dirty="0"/>
              <a:t>are in place</a:t>
            </a:r>
          </a:p>
          <a:p>
            <a:r>
              <a:rPr lang="en-US" dirty="0"/>
              <a:t>Use the appropriate level of a </a:t>
            </a:r>
            <a:r>
              <a:rPr lang="en-US" b="1" dirty="0">
                <a:solidFill>
                  <a:srgbClr val="FF0000"/>
                </a:solidFill>
              </a:rPr>
              <a:t>reinforcement system </a:t>
            </a:r>
            <a:r>
              <a:rPr lang="en-US" dirty="0"/>
              <a:t>to teach new skills or difficult steps of a routine</a:t>
            </a:r>
          </a:p>
          <a:p>
            <a:r>
              <a:rPr lang="en-US" dirty="0"/>
              <a:t>Provide </a:t>
            </a:r>
            <a:r>
              <a:rPr lang="en-US" b="1" dirty="0">
                <a:solidFill>
                  <a:srgbClr val="FF0000"/>
                </a:solidFill>
              </a:rPr>
              <a:t>effective prompts </a:t>
            </a:r>
            <a:r>
              <a:rPr lang="en-US" dirty="0"/>
              <a:t>to the student throughout the lesson or routine… </a:t>
            </a:r>
            <a:r>
              <a:rPr lang="en-US" b="1" dirty="0">
                <a:solidFill>
                  <a:srgbClr val="FF0000"/>
                </a:solidFill>
              </a:rPr>
              <a:t>fade out prompts </a:t>
            </a:r>
            <a:r>
              <a:rPr lang="en-US" dirty="0"/>
              <a:t>as the student acquires the skill</a:t>
            </a:r>
          </a:p>
          <a:p>
            <a:r>
              <a:rPr lang="en-US" dirty="0"/>
              <a:t>Break the </a:t>
            </a:r>
            <a:r>
              <a:rPr lang="en-US" b="1" dirty="0">
                <a:solidFill>
                  <a:srgbClr val="FF0000"/>
                </a:solidFill>
              </a:rPr>
              <a:t>individual lesson or routine steps </a:t>
            </a:r>
            <a:r>
              <a:rPr lang="en-US" dirty="0"/>
              <a:t>down into small teachable steps (when needed)</a:t>
            </a:r>
          </a:p>
          <a:p>
            <a:r>
              <a:rPr lang="en-US" i="1" dirty="0"/>
              <a:t>Be sure the student has the prerequisite knowledge to understand the concepts needed for this routine</a:t>
            </a:r>
          </a:p>
        </p:txBody>
      </p:sp>
    </p:spTree>
    <p:extLst>
      <p:ext uri="{BB962C8B-B14F-4D97-AF65-F5344CB8AC3E}">
        <p14:creationId xmlns:p14="http://schemas.microsoft.com/office/powerpoint/2010/main" val="1016381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5"/>
          <p:cNvSpPr txBox="1">
            <a:spLocks noChangeArrowheads="1"/>
          </p:cNvSpPr>
          <p:nvPr/>
        </p:nvSpPr>
        <p:spPr bwMode="auto">
          <a:xfrm>
            <a:off x="3886200" y="990601"/>
            <a:ext cx="51514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4800" dirty="0"/>
              <a:t>Etiologic Supports</a:t>
            </a:r>
          </a:p>
        </p:txBody>
      </p:sp>
      <p:sp>
        <p:nvSpPr>
          <p:cNvPr id="9830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200">
                <a:solidFill>
                  <a:schemeClr val="tx2"/>
                </a:solidFill>
              </a:rPr>
              <a:t>Marcia L Braden, PhD PC</a:t>
            </a:r>
          </a:p>
        </p:txBody>
      </p:sp>
    </p:spTree>
    <p:extLst>
      <p:ext uri="{BB962C8B-B14F-4D97-AF65-F5344CB8AC3E}">
        <p14:creationId xmlns:p14="http://schemas.microsoft.com/office/powerpoint/2010/main" val="1418603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259365" y="819426"/>
            <a:ext cx="8001000" cy="579437"/>
          </a:xfrm>
        </p:spPr>
        <p:txBody>
          <a:bodyPr>
            <a:noAutofit/>
          </a:bodyPr>
          <a:lstStyle/>
          <a:p>
            <a:pPr>
              <a:defRPr/>
            </a:pPr>
            <a:r>
              <a:rPr lang="en-US" dirty="0">
                <a:latin typeface="+mn-lt"/>
              </a:rPr>
              <a:t>Etiologic  Supports</a:t>
            </a:r>
          </a:p>
        </p:txBody>
      </p:sp>
      <p:sp>
        <p:nvSpPr>
          <p:cNvPr id="99331" name="Rectangle 3"/>
          <p:cNvSpPr>
            <a:spLocks noGrp="1" noChangeArrowheads="1"/>
          </p:cNvSpPr>
          <p:nvPr>
            <p:ph idx="1"/>
          </p:nvPr>
        </p:nvSpPr>
        <p:spPr>
          <a:xfrm>
            <a:off x="559676" y="2049517"/>
            <a:ext cx="9945414" cy="4495800"/>
          </a:xfrm>
        </p:spPr>
        <p:txBody>
          <a:bodyPr/>
          <a:lstStyle/>
          <a:p>
            <a:pPr>
              <a:lnSpc>
                <a:spcPct val="80000"/>
              </a:lnSpc>
            </a:pPr>
            <a:r>
              <a:rPr lang="en-US" altLang="en-US" sz="2600" dirty="0"/>
              <a:t>Incorporate high interest material into instruction</a:t>
            </a:r>
          </a:p>
          <a:p>
            <a:pPr>
              <a:lnSpc>
                <a:spcPct val="80000"/>
              </a:lnSpc>
            </a:pPr>
            <a:r>
              <a:rPr lang="en-US" altLang="en-US" sz="2600" dirty="0"/>
              <a:t>High interest links familiarity with novelty</a:t>
            </a:r>
          </a:p>
          <a:p>
            <a:pPr>
              <a:lnSpc>
                <a:spcPct val="80000"/>
              </a:lnSpc>
            </a:pPr>
            <a:r>
              <a:rPr lang="en-US" altLang="en-US" sz="2600" dirty="0"/>
              <a:t>Novel skill is not taught in isolation, but is embedded into the high interest material</a:t>
            </a:r>
          </a:p>
          <a:p>
            <a:pPr>
              <a:lnSpc>
                <a:spcPct val="80000"/>
              </a:lnSpc>
            </a:pPr>
            <a:r>
              <a:rPr lang="en-US" altLang="en-US" sz="2600" dirty="0"/>
              <a:t>Interest may to neutralize the full impact of learning something new ad unfamiliar, hopefully reducing anxiety</a:t>
            </a:r>
          </a:p>
          <a:p>
            <a:pPr>
              <a:lnSpc>
                <a:spcPct val="80000"/>
              </a:lnSpc>
            </a:pPr>
            <a:r>
              <a:rPr lang="en-US" altLang="en-US" sz="2600" dirty="0"/>
              <a:t>Utilize peers as teaching models. This facilitates indirect learning and reduces the intensity of the learning experience.</a:t>
            </a:r>
          </a:p>
        </p:txBody>
      </p:sp>
      <p:sp>
        <p:nvSpPr>
          <p:cNvPr id="993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200">
                <a:solidFill>
                  <a:schemeClr val="tx2"/>
                </a:solidFill>
              </a:rPr>
              <a:t>Marcia L Braden, PhD PC</a:t>
            </a:r>
          </a:p>
        </p:txBody>
      </p:sp>
    </p:spTree>
    <p:extLst>
      <p:ext uri="{BB962C8B-B14F-4D97-AF65-F5344CB8AC3E}">
        <p14:creationId xmlns:p14="http://schemas.microsoft.com/office/powerpoint/2010/main" val="3374896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sz="4000" dirty="0">
                <a:latin typeface="+mn-lt"/>
              </a:rPr>
              <a:t>Visual supports to aid in learning</a:t>
            </a:r>
          </a:p>
        </p:txBody>
      </p:sp>
      <p:sp>
        <p:nvSpPr>
          <p:cNvPr id="102403" name="Content Placeholder 2"/>
          <p:cNvSpPr>
            <a:spLocks noGrp="1"/>
          </p:cNvSpPr>
          <p:nvPr>
            <p:ph idx="1"/>
          </p:nvPr>
        </p:nvSpPr>
        <p:spPr>
          <a:xfrm>
            <a:off x="735724" y="1927750"/>
            <a:ext cx="8229600" cy="4373563"/>
          </a:xfrm>
        </p:spPr>
        <p:txBody>
          <a:bodyPr/>
          <a:lstStyle/>
          <a:p>
            <a:pPr marL="0" indent="0">
              <a:buNone/>
            </a:pPr>
            <a:r>
              <a:rPr lang="en-US" altLang="en-US" dirty="0"/>
              <a:t>Providing choices between activities gives students a sense of control</a:t>
            </a:r>
          </a:p>
        </p:txBody>
      </p:sp>
      <p:sp>
        <p:nvSpPr>
          <p:cNvPr id="1024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200" dirty="0">
                <a:cs typeface="Arial" pitchFamily="34" charset="0"/>
              </a:rPr>
              <a:t>Marci L Braden, PhD</a:t>
            </a:r>
          </a:p>
        </p:txBody>
      </p:sp>
      <p:pic>
        <p:nvPicPr>
          <p:cNvPr id="1024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932" y="2565400"/>
            <a:ext cx="4791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479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US" sz="4900" dirty="0">
                <a:latin typeface="+mn-lt"/>
              </a:rPr>
              <a:t>Visual supports to aid in learning</a:t>
            </a:r>
            <a:r>
              <a:rPr lang="en-US" dirty="0">
                <a:solidFill>
                  <a:schemeClr val="bg1"/>
                </a:solidFill>
                <a:latin typeface="+mn-lt"/>
              </a:rPr>
              <a:t> </a:t>
            </a:r>
            <a:r>
              <a:rPr lang="en-US" dirty="0">
                <a:solidFill>
                  <a:schemeClr val="bg1"/>
                </a:solidFill>
              </a:rPr>
              <a:t>schedule</a:t>
            </a:r>
          </a:p>
        </p:txBody>
      </p:sp>
      <p:pic>
        <p:nvPicPr>
          <p:cNvPr id="10342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624512" y="3582194"/>
            <a:ext cx="942975" cy="838200"/>
          </a:xfrm>
        </p:spPr>
      </p:pic>
      <p:sp>
        <p:nvSpPr>
          <p:cNvPr id="1034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200" dirty="0">
                <a:cs typeface="Arial" pitchFamily="34" charset="0"/>
              </a:rPr>
              <a:t>Marci L Braden, PhD</a:t>
            </a:r>
          </a:p>
        </p:txBody>
      </p:sp>
      <p:sp>
        <p:nvSpPr>
          <p:cNvPr id="103429" name="TextBox 5"/>
          <p:cNvSpPr txBox="1">
            <a:spLocks noChangeArrowheads="1"/>
          </p:cNvSpPr>
          <p:nvPr/>
        </p:nvSpPr>
        <p:spPr bwMode="auto">
          <a:xfrm>
            <a:off x="3200400" y="1828800"/>
            <a:ext cx="5638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3600" dirty="0">
                <a:solidFill>
                  <a:schemeClr val="tx2"/>
                </a:solidFill>
                <a:latin typeface="Calibri" pitchFamily="34" charset="0"/>
                <a:cs typeface="Arial" pitchFamily="34" charset="0"/>
              </a:rPr>
              <a:t>The question mark can be taught to signal a change in routine and schedule</a:t>
            </a:r>
          </a:p>
        </p:txBody>
      </p:sp>
    </p:spTree>
    <p:extLst>
      <p:ext uri="{BB962C8B-B14F-4D97-AF65-F5344CB8AC3E}">
        <p14:creationId xmlns:p14="http://schemas.microsoft.com/office/powerpoint/2010/main" val="2684929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dirty="0">
                <a:latin typeface="+mn-lt"/>
              </a:rPr>
              <a:t>Visual supports to aid in learning</a:t>
            </a:r>
          </a:p>
        </p:txBody>
      </p:sp>
      <p:sp>
        <p:nvSpPr>
          <p:cNvPr id="104451" name="Content Placeholder 4"/>
          <p:cNvSpPr>
            <a:spLocks noGrp="1"/>
          </p:cNvSpPr>
          <p:nvPr>
            <p:ph idx="1"/>
          </p:nvPr>
        </p:nvSpPr>
        <p:spPr/>
        <p:txBody>
          <a:bodyPr>
            <a:normAutofit fontScale="92500" lnSpcReduction="10000"/>
          </a:bodyPr>
          <a:lstStyle/>
          <a:p>
            <a:pPr>
              <a:lnSpc>
                <a:spcPct val="80000"/>
              </a:lnSpc>
            </a:pPr>
            <a:r>
              <a:rPr lang="en-US" altLang="en-US"/>
              <a:t>Object schedule</a:t>
            </a:r>
          </a:p>
          <a:p>
            <a:pPr>
              <a:lnSpc>
                <a:spcPct val="80000"/>
              </a:lnSpc>
            </a:pPr>
            <a:r>
              <a:rPr lang="en-US" altLang="en-US"/>
              <a:t>Dry erase board</a:t>
            </a:r>
          </a:p>
          <a:p>
            <a:pPr>
              <a:lnSpc>
                <a:spcPct val="80000"/>
              </a:lnSpc>
            </a:pPr>
            <a:r>
              <a:rPr lang="en-US" altLang="en-US"/>
              <a:t>3-ring binder</a:t>
            </a:r>
          </a:p>
          <a:p>
            <a:pPr>
              <a:lnSpc>
                <a:spcPct val="80000"/>
              </a:lnSpc>
            </a:pPr>
            <a:r>
              <a:rPr lang="en-US" altLang="en-US"/>
              <a:t>Clip board</a:t>
            </a:r>
          </a:p>
          <a:p>
            <a:pPr>
              <a:lnSpc>
                <a:spcPct val="80000"/>
              </a:lnSpc>
            </a:pPr>
            <a:r>
              <a:rPr lang="en-US" altLang="en-US"/>
              <a:t>Manila folder</a:t>
            </a:r>
          </a:p>
          <a:p>
            <a:pPr>
              <a:lnSpc>
                <a:spcPct val="80000"/>
              </a:lnSpc>
            </a:pPr>
            <a:r>
              <a:rPr lang="en-US" altLang="en-US"/>
              <a:t>Written list schedule</a:t>
            </a:r>
          </a:p>
          <a:p>
            <a:pPr>
              <a:lnSpc>
                <a:spcPct val="80000"/>
              </a:lnSpc>
            </a:pPr>
            <a:r>
              <a:rPr lang="en-US" altLang="en-US"/>
              <a:t>Sentence schedule</a:t>
            </a:r>
          </a:p>
          <a:p>
            <a:pPr>
              <a:lnSpc>
                <a:spcPct val="80000"/>
              </a:lnSpc>
            </a:pPr>
            <a:r>
              <a:rPr lang="en-US" altLang="en-US"/>
              <a:t>Photograph schedule</a:t>
            </a:r>
          </a:p>
          <a:p>
            <a:pPr>
              <a:lnSpc>
                <a:spcPct val="80000"/>
              </a:lnSpc>
            </a:pPr>
            <a:r>
              <a:rPr lang="en-US" altLang="en-US"/>
              <a:t>Picture/Symbol schedule</a:t>
            </a:r>
          </a:p>
          <a:p>
            <a:pPr>
              <a:lnSpc>
                <a:spcPct val="80000"/>
              </a:lnSpc>
            </a:pPr>
            <a:r>
              <a:rPr lang="en-US" altLang="en-US"/>
              <a:t>Picture/Symbol with written schedule</a:t>
            </a:r>
          </a:p>
        </p:txBody>
      </p:sp>
      <p:sp>
        <p:nvSpPr>
          <p:cNvPr id="1044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200">
                <a:solidFill>
                  <a:schemeClr val="bg2"/>
                </a:solidFill>
                <a:cs typeface="Arial" pitchFamily="34" charset="0"/>
              </a:rPr>
              <a:t>Marci L Braden, PhD</a:t>
            </a:r>
          </a:p>
        </p:txBody>
      </p:sp>
      <p:sp>
        <p:nvSpPr>
          <p:cNvPr id="104453" name="TextBox 1"/>
          <p:cNvSpPr txBox="1">
            <a:spLocks noChangeArrowheads="1"/>
          </p:cNvSpPr>
          <p:nvPr/>
        </p:nvSpPr>
        <p:spPr bwMode="auto">
          <a:xfrm>
            <a:off x="4902200" y="6310314"/>
            <a:ext cx="3663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200">
                <a:cs typeface="Arial" pitchFamily="34" charset="0"/>
              </a:rPr>
              <a:t>With permission from Julie Race and Jody Minarick</a:t>
            </a:r>
          </a:p>
        </p:txBody>
      </p:sp>
    </p:spTree>
    <p:extLst>
      <p:ext uri="{BB962C8B-B14F-4D97-AF65-F5344CB8AC3E}">
        <p14:creationId xmlns:p14="http://schemas.microsoft.com/office/powerpoint/2010/main" val="1604126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8020" y="633887"/>
            <a:ext cx="9613857" cy="1080938"/>
          </a:xfrm>
        </p:spPr>
        <p:txBody>
          <a:bodyPr/>
          <a:lstStyle/>
          <a:p>
            <a:pPr eaLnBrk="1" hangingPunct="1">
              <a:defRPr/>
            </a:pPr>
            <a:r>
              <a:rPr lang="en-US" sz="4000" dirty="0">
                <a:solidFill>
                  <a:schemeClr val="accent1"/>
                </a:solidFill>
                <a:latin typeface="+mn-lt"/>
              </a:rPr>
              <a:t> </a:t>
            </a:r>
            <a:r>
              <a:rPr lang="en-US" dirty="0">
                <a:latin typeface="+mn-lt"/>
              </a:rPr>
              <a:t>Supports to reduce anxiety</a:t>
            </a:r>
          </a:p>
        </p:txBody>
      </p:sp>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t="5783" b="5783"/>
          <a:stretch>
            <a:fillRect/>
          </a:stretch>
        </p:blipFill>
        <p:spPr>
          <a:xfrm rot="5400000">
            <a:off x="127910" y="2738475"/>
            <a:ext cx="4615282" cy="3220192"/>
          </a:xfrm>
        </p:spPr>
      </p:pic>
      <p:sp>
        <p:nvSpPr>
          <p:cNvPr id="106501" name="Footer Placeholder 1"/>
          <p:cNvSpPr>
            <a:spLocks noGrp="1"/>
          </p:cNvSpPr>
          <p:nvPr>
            <p:ph type="ftr" sz="quarter" idx="11"/>
          </p:nvPr>
        </p:nvSpPr>
        <p:spPr bwMode="auto">
          <a:xfrm>
            <a:off x="547015" y="6118750"/>
            <a:ext cx="68706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s-ES" altLang="en-US" sz="1200" dirty="0">
                <a:solidFill>
                  <a:schemeClr val="tx2"/>
                </a:solidFill>
              </a:rPr>
              <a:t>© 2011 Marcia L. Braden, PhD</a:t>
            </a:r>
            <a:endParaRPr lang="en-US" altLang="en-US" sz="1200" dirty="0">
              <a:solidFill>
                <a:schemeClr val="tx2"/>
              </a:solidFill>
            </a:endParaRPr>
          </a:p>
        </p:txBody>
      </p:sp>
      <p:pic>
        <p:nvPicPr>
          <p:cNvPr id="106499" name="Picture 4" descr="first then i-p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372" y="2196201"/>
            <a:ext cx="24257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6" descr="first then n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0589" y="4624912"/>
            <a:ext cx="3886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25656" y="1999954"/>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510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50" y="811035"/>
            <a:ext cx="9613857" cy="1080938"/>
          </a:xfrm>
        </p:spPr>
        <p:txBody>
          <a:bodyPr/>
          <a:lstStyle/>
          <a:p>
            <a:r>
              <a:rPr lang="en-US" dirty="0"/>
              <a:t>Supports for Self Regulation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50" y="2463821"/>
            <a:ext cx="4677428" cy="374384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357" y="2645157"/>
            <a:ext cx="4676775" cy="3743325"/>
          </a:xfrm>
          <a:prstGeom prst="rect">
            <a:avLst/>
          </a:prstGeom>
        </p:spPr>
      </p:pic>
    </p:spTree>
    <p:extLst>
      <p:ext uri="{BB962C8B-B14F-4D97-AF65-F5344CB8AC3E}">
        <p14:creationId xmlns:p14="http://schemas.microsoft.com/office/powerpoint/2010/main" val="3074414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47" y="800524"/>
            <a:ext cx="9613857" cy="1080938"/>
          </a:xfrm>
        </p:spPr>
        <p:txBody>
          <a:bodyPr/>
          <a:lstStyle/>
          <a:p>
            <a:r>
              <a:rPr lang="en-US" dirty="0"/>
              <a:t>Start with </a:t>
            </a:r>
            <a:r>
              <a:rPr lang="en-US"/>
              <a:t>the Environment</a:t>
            </a:r>
            <a:endParaRPr lang="en-US" dirty="0"/>
          </a:p>
        </p:txBody>
      </p:sp>
      <p:sp>
        <p:nvSpPr>
          <p:cNvPr id="4" name="Text Placeholder 3"/>
          <p:cNvSpPr>
            <a:spLocks noGrp="1"/>
          </p:cNvSpPr>
          <p:nvPr>
            <p:ph type="body" sz="half" idx="2"/>
          </p:nvPr>
        </p:nvSpPr>
        <p:spPr>
          <a:xfrm>
            <a:off x="680323" y="2336873"/>
            <a:ext cx="4291070" cy="4200561"/>
          </a:xfrm>
        </p:spPr>
        <p:txBody>
          <a:bodyPr>
            <a:normAutofit/>
          </a:bodyPr>
          <a:lstStyle/>
          <a:p>
            <a:pPr marL="457200" indent="-457200"/>
            <a:r>
              <a:rPr lang="en-US" sz="2000" dirty="0"/>
              <a:t>The environment is the easiest thing to change.</a:t>
            </a:r>
          </a:p>
          <a:p>
            <a:pPr marL="457200" indent="-457200"/>
            <a:r>
              <a:rPr lang="en-US" sz="2000" dirty="0"/>
              <a:t>The environment can have a huge impact. </a:t>
            </a:r>
          </a:p>
          <a:p>
            <a:pPr marL="457200" indent="-457200"/>
            <a:r>
              <a:rPr lang="en-US" sz="2000" dirty="0"/>
              <a:t>Changing the environment can shed light on the true antecedent of behaviors.</a:t>
            </a:r>
          </a:p>
          <a:p>
            <a:pPr marL="457200" indent="-457200"/>
            <a:r>
              <a:rPr lang="en-US" sz="2000" dirty="0"/>
              <a:t>The environment is anything physical.  </a:t>
            </a:r>
          </a:p>
          <a:p>
            <a:pPr marL="457200" indent="-457200"/>
            <a:r>
              <a:rPr lang="en-US" sz="2000" dirty="0"/>
              <a:t>The physical structure of the environment should not be overlooked as fundamental to basic visual supports</a:t>
            </a:r>
          </a:p>
          <a:p>
            <a:endParaRPr lang="en-US" dirty="0"/>
          </a:p>
        </p:txBody>
      </p:sp>
      <p:sp>
        <p:nvSpPr>
          <p:cNvPr id="6" name="Footer Placeholder 5"/>
          <p:cNvSpPr>
            <a:spLocks noGrp="1"/>
          </p:cNvSpPr>
          <p:nvPr>
            <p:ph type="ftr" sz="quarter" idx="11"/>
          </p:nvPr>
        </p:nvSpPr>
        <p:spPr>
          <a:xfrm>
            <a:off x="5184003" y="6172309"/>
            <a:ext cx="6870660" cy="365125"/>
          </a:xfrm>
        </p:spPr>
        <p:txBody>
          <a:bodyPr/>
          <a:lstStyle/>
          <a:p>
            <a:r>
              <a:rPr lang="en-US" dirty="0"/>
              <a:t>Karen Riley, PhD</a:t>
            </a:r>
          </a:p>
        </p:txBody>
      </p:sp>
    </p:spTree>
    <p:extLst>
      <p:ext uri="{BB962C8B-B14F-4D97-AF65-F5344CB8AC3E}">
        <p14:creationId xmlns:p14="http://schemas.microsoft.com/office/powerpoint/2010/main" val="163781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0321" y="495975"/>
            <a:ext cx="9613861" cy="1080938"/>
          </a:xfrm>
        </p:spPr>
        <p:txBody>
          <a:bodyPr>
            <a:normAutofit/>
          </a:bodyPr>
          <a:lstStyle/>
          <a:p>
            <a:r>
              <a:rPr lang="en-US" dirty="0">
                <a:solidFill>
                  <a:schemeClr val="tx1"/>
                </a:solidFill>
              </a:rPr>
              <a:t>Factors that Impact Behavior</a:t>
            </a:r>
          </a:p>
        </p:txBody>
      </p:sp>
      <p:graphicFrame>
        <p:nvGraphicFramePr>
          <p:cNvPr id="6" name="Content Placeholder 5"/>
          <p:cNvGraphicFramePr>
            <a:graphicFrameLocks noGrp="1"/>
          </p:cNvGraphicFramePr>
          <p:nvPr>
            <p:ph idx="1"/>
            <p:extLst/>
          </p:nvPr>
        </p:nvGraphicFramePr>
        <p:xfrm>
          <a:off x="2493259" y="1676400"/>
          <a:ext cx="7345362"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a:t>Marcia L Braden, PhD</a:t>
            </a:r>
          </a:p>
        </p:txBody>
      </p:sp>
      <p:pic>
        <p:nvPicPr>
          <p:cNvPr id="1026" name="Picture 2" descr="C:\Users\Marcia Braden PhD\AppData\Local\Microsoft\Windows\Temporary Internet Files\Content.IE5\8ZUM1EYB\MC900440571[1].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97683" y="3276601"/>
            <a:ext cx="1536517" cy="153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685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81" y="758704"/>
            <a:ext cx="9613861" cy="1080938"/>
          </a:xfrm>
        </p:spPr>
        <p:txBody>
          <a:bodyPr>
            <a:normAutofit fontScale="90000"/>
          </a:bodyPr>
          <a:lstStyle/>
          <a:p>
            <a:r>
              <a:rPr lang="en-US" dirty="0"/>
              <a:t>Environmental Supports and Classroom Set Up</a:t>
            </a:r>
          </a:p>
        </p:txBody>
      </p:sp>
      <p:sp>
        <p:nvSpPr>
          <p:cNvPr id="3" name="Content Placeholder 2"/>
          <p:cNvSpPr>
            <a:spLocks noGrp="1"/>
          </p:cNvSpPr>
          <p:nvPr>
            <p:ph idx="1"/>
          </p:nvPr>
        </p:nvSpPr>
        <p:spPr>
          <a:xfrm>
            <a:off x="680321" y="2227364"/>
            <a:ext cx="9613861" cy="4452684"/>
          </a:xfrm>
        </p:spPr>
        <p:txBody>
          <a:bodyPr>
            <a:normAutofit fontScale="92500" lnSpcReduction="10000"/>
          </a:bodyPr>
          <a:lstStyle/>
          <a:p>
            <a:r>
              <a:rPr lang="en-US" dirty="0"/>
              <a:t>Setting Up A Classroom Questions to Answer</a:t>
            </a:r>
          </a:p>
          <a:p>
            <a:endParaRPr lang="en-US" dirty="0"/>
          </a:p>
          <a:p>
            <a:pPr marL="0" indent="0">
              <a:buNone/>
            </a:pPr>
            <a:r>
              <a:rPr lang="en-US" dirty="0"/>
              <a:t>1. Is there a place to implement DT’s?</a:t>
            </a:r>
          </a:p>
          <a:p>
            <a:pPr marL="0" indent="0">
              <a:buNone/>
            </a:pPr>
            <a:r>
              <a:rPr lang="en-US" dirty="0"/>
              <a:t>2. Is there a place to play that includes structure for PRT?</a:t>
            </a:r>
          </a:p>
          <a:p>
            <a:pPr marL="0" indent="0">
              <a:buNone/>
            </a:pPr>
            <a:r>
              <a:rPr lang="en-US" dirty="0"/>
              <a:t>3. Is there a teacher table?</a:t>
            </a:r>
          </a:p>
          <a:p>
            <a:pPr marL="0" indent="0">
              <a:buNone/>
            </a:pPr>
            <a:r>
              <a:rPr lang="en-US" dirty="0"/>
              <a:t>4. Is there a place for circle time/morning meeting?</a:t>
            </a:r>
          </a:p>
          <a:p>
            <a:pPr marL="0" indent="0">
              <a:buNone/>
            </a:pPr>
            <a:r>
              <a:rPr lang="en-US" dirty="0"/>
              <a:t>5. Is there a place for group lessons?</a:t>
            </a:r>
          </a:p>
          <a:p>
            <a:pPr marL="0" indent="0">
              <a:buNone/>
            </a:pPr>
            <a:r>
              <a:rPr lang="en-US" dirty="0"/>
              <a:t>6. Is there a place to practice restroom routines</a:t>
            </a:r>
          </a:p>
          <a:p>
            <a:pPr marL="0" indent="0">
              <a:buNone/>
            </a:pPr>
            <a:r>
              <a:rPr lang="en-US" dirty="0"/>
              <a:t>7. Is there a place to set up independent learning for towers and listening?</a:t>
            </a:r>
          </a:p>
        </p:txBody>
      </p:sp>
    </p:spTree>
    <p:extLst>
      <p:ext uri="{BB962C8B-B14F-4D97-AF65-F5344CB8AC3E}">
        <p14:creationId xmlns:p14="http://schemas.microsoft.com/office/powerpoint/2010/main" val="18922927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99847" y="832945"/>
            <a:ext cx="10068911" cy="914400"/>
          </a:xfrm>
        </p:spPr>
        <p:txBody>
          <a:bodyPr>
            <a:normAutofit/>
          </a:bodyPr>
          <a:lstStyle/>
          <a:p>
            <a:pPr eaLnBrk="1" hangingPunct="1"/>
            <a:r>
              <a:rPr lang="en-US" altLang="en-US" dirty="0"/>
              <a:t>Structured Teaching and Errorless Learning</a:t>
            </a:r>
          </a:p>
        </p:txBody>
      </p:sp>
      <p:sp>
        <p:nvSpPr>
          <p:cNvPr id="166915" name="Rectangle 3"/>
          <p:cNvSpPr>
            <a:spLocks noGrp="1" noChangeArrowheads="1"/>
          </p:cNvSpPr>
          <p:nvPr>
            <p:ph idx="1"/>
          </p:nvPr>
        </p:nvSpPr>
        <p:spPr>
          <a:xfrm>
            <a:off x="420414" y="2115207"/>
            <a:ext cx="10079420" cy="4343400"/>
          </a:xfrm>
        </p:spPr>
        <p:txBody>
          <a:bodyPr>
            <a:normAutofit/>
          </a:bodyPr>
          <a:lstStyle/>
          <a:p>
            <a:pPr eaLnBrk="1" hangingPunct="1">
              <a:lnSpc>
                <a:spcPct val="90000"/>
              </a:lnSpc>
            </a:pPr>
            <a:r>
              <a:rPr lang="en-US" altLang="en-US" sz="2800" dirty="0">
                <a:solidFill>
                  <a:schemeClr val="tx1"/>
                </a:solidFill>
              </a:rPr>
              <a:t>Do not allow your child/student to make mistakes as they begin to learn words</a:t>
            </a:r>
          </a:p>
          <a:p>
            <a:pPr lvl="1" eaLnBrk="1" hangingPunct="1">
              <a:lnSpc>
                <a:spcPct val="90000"/>
              </a:lnSpc>
            </a:pPr>
            <a:r>
              <a:rPr lang="en-US" altLang="en-US" sz="2800" dirty="0">
                <a:solidFill>
                  <a:schemeClr val="tx1"/>
                </a:solidFill>
              </a:rPr>
              <a:t>guide your child’</a:t>
            </a:r>
            <a:r>
              <a:rPr lang="en-US" altLang="ja-JP" sz="2800" dirty="0">
                <a:solidFill>
                  <a:schemeClr val="tx1"/>
                </a:solidFill>
              </a:rPr>
              <a:t>s/student’s hand so they always make a correct match </a:t>
            </a:r>
          </a:p>
          <a:p>
            <a:pPr lvl="1" eaLnBrk="1" hangingPunct="1">
              <a:lnSpc>
                <a:spcPct val="90000"/>
              </a:lnSpc>
            </a:pPr>
            <a:r>
              <a:rPr lang="en-US" altLang="en-US" sz="2800" dirty="0">
                <a:solidFill>
                  <a:schemeClr val="tx1"/>
                </a:solidFill>
              </a:rPr>
              <a:t>adjust the difficulty level of a task to be sure your child/student is successful</a:t>
            </a:r>
          </a:p>
          <a:p>
            <a:pPr eaLnBrk="1" hangingPunct="1">
              <a:lnSpc>
                <a:spcPct val="90000"/>
              </a:lnSpc>
            </a:pPr>
            <a:r>
              <a:rPr lang="en-US" altLang="en-US" sz="2800" dirty="0">
                <a:solidFill>
                  <a:schemeClr val="tx1"/>
                </a:solidFill>
              </a:rPr>
              <a:t>Ensures initial success which leads to greater feelings of competence and motivation  </a:t>
            </a:r>
          </a:p>
        </p:txBody>
      </p:sp>
      <p:sp>
        <p:nvSpPr>
          <p:cNvPr id="2" name="Footer Placeholder 1"/>
          <p:cNvSpPr>
            <a:spLocks noGrp="1"/>
          </p:cNvSpPr>
          <p:nvPr>
            <p:ph type="ftr" sz="quarter" idx="11"/>
          </p:nvPr>
        </p:nvSpPr>
        <p:spPr/>
        <p:txBody>
          <a:bodyPr/>
          <a:lstStyle/>
          <a:p>
            <a:pPr>
              <a:defRPr/>
            </a:pPr>
            <a:r>
              <a:rPr lang="en-US" dirty="0">
                <a:solidFill>
                  <a:schemeClr val="tx1"/>
                </a:solidFill>
              </a:rPr>
              <a:t>Karen Riley, PhD</a:t>
            </a:r>
          </a:p>
        </p:txBody>
      </p:sp>
    </p:spTree>
    <p:extLst>
      <p:ext uri="{BB962C8B-B14F-4D97-AF65-F5344CB8AC3E}">
        <p14:creationId xmlns:p14="http://schemas.microsoft.com/office/powerpoint/2010/main" val="40272138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9432" y="775130"/>
            <a:ext cx="10210348" cy="1080938"/>
          </a:xfrm>
        </p:spPr>
        <p:txBody>
          <a:bodyPr>
            <a:normAutofit fontScale="90000"/>
          </a:bodyPr>
          <a:lstStyle/>
          <a:p>
            <a:pPr>
              <a:defRPr/>
            </a:pPr>
            <a:r>
              <a:rPr lang="en-US" dirty="0"/>
              <a:t>Environmental Supports and Structured Teaching</a:t>
            </a:r>
            <a:endParaRPr lang="en-US" dirty="0">
              <a:latin typeface="+mn-lt"/>
            </a:endParaRPr>
          </a:p>
        </p:txBody>
      </p:sp>
      <p:sp>
        <p:nvSpPr>
          <p:cNvPr id="107523" name="Rectangle 3"/>
          <p:cNvSpPr>
            <a:spLocks noGrp="1" noChangeArrowheads="1"/>
          </p:cNvSpPr>
          <p:nvPr>
            <p:ph idx="1"/>
          </p:nvPr>
        </p:nvSpPr>
        <p:spPr/>
        <p:txBody>
          <a:bodyPr>
            <a:normAutofit/>
          </a:bodyPr>
          <a:lstStyle/>
          <a:p>
            <a:pPr eaLnBrk="1" hangingPunct="1">
              <a:lnSpc>
                <a:spcPct val="90000"/>
              </a:lnSpc>
            </a:pPr>
            <a:r>
              <a:rPr lang="en-US" altLang="en-US" dirty="0"/>
              <a:t>Structured teaching provides predictability and sameness which is calming and stabilizing to students who are anxious.</a:t>
            </a:r>
          </a:p>
          <a:p>
            <a:pPr eaLnBrk="1" hangingPunct="1">
              <a:lnSpc>
                <a:spcPct val="90000"/>
              </a:lnSpc>
            </a:pPr>
            <a:r>
              <a:rPr lang="en-US" altLang="en-US" dirty="0"/>
              <a:t>Clearly defined expectations, assignments and time lines are comforting and allow the student who is anxious to access potential</a:t>
            </a:r>
          </a:p>
          <a:p>
            <a:pPr>
              <a:lnSpc>
                <a:spcPct val="90000"/>
              </a:lnSpc>
            </a:pPr>
            <a:r>
              <a:rPr lang="en-US" dirty="0"/>
              <a:t>Structured teaching provides concrete parameters and physical organization of the learning environment</a:t>
            </a:r>
          </a:p>
          <a:p>
            <a:pPr eaLnBrk="1" hangingPunct="1">
              <a:lnSpc>
                <a:spcPct val="90000"/>
              </a:lnSpc>
            </a:pPr>
            <a:endParaRPr lang="en-US" altLang="en-US" dirty="0"/>
          </a:p>
          <a:p>
            <a:pPr eaLnBrk="1" hangingPunct="1">
              <a:lnSpc>
                <a:spcPct val="90000"/>
              </a:lnSpc>
              <a:buFontTx/>
              <a:buNone/>
            </a:pPr>
            <a:r>
              <a:rPr lang="en-US" altLang="en-US" dirty="0"/>
              <a:t>  </a:t>
            </a:r>
          </a:p>
        </p:txBody>
      </p:sp>
      <p:sp>
        <p:nvSpPr>
          <p:cNvPr id="1075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s-ES" altLang="en-US" sz="1200">
                <a:solidFill>
                  <a:schemeClr val="tx2"/>
                </a:solidFill>
              </a:rPr>
              <a:t>© 2011 Marcia L. Braden, PhD</a:t>
            </a:r>
            <a:endParaRPr lang="en-US" altLang="en-US" sz="1200">
              <a:solidFill>
                <a:schemeClr val="tx2"/>
              </a:solidFill>
            </a:endParaRPr>
          </a:p>
        </p:txBody>
      </p:sp>
    </p:spTree>
    <p:extLst>
      <p:ext uri="{BB962C8B-B14F-4D97-AF65-F5344CB8AC3E}">
        <p14:creationId xmlns:p14="http://schemas.microsoft.com/office/powerpoint/2010/main" val="17921083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018" y="763738"/>
            <a:ext cx="10250437" cy="1080938"/>
          </a:xfrm>
        </p:spPr>
        <p:txBody>
          <a:bodyPr>
            <a:normAutofit/>
          </a:bodyPr>
          <a:lstStyle/>
          <a:p>
            <a:pPr>
              <a:defRPr/>
            </a:pPr>
            <a:r>
              <a:rPr lang="en-US" sz="4000" dirty="0"/>
              <a:t>Environmental Supports and Structured Teaching</a:t>
            </a:r>
            <a:endParaRPr lang="en-US" sz="4000" dirty="0">
              <a:latin typeface="+mn-lt"/>
            </a:endParaRPr>
          </a:p>
        </p:txBody>
      </p:sp>
      <p:sp>
        <p:nvSpPr>
          <p:cNvPr id="15363" name="Rectangle 3"/>
          <p:cNvSpPr>
            <a:spLocks noGrp="1" noChangeArrowheads="1"/>
          </p:cNvSpPr>
          <p:nvPr>
            <p:ph idx="1"/>
          </p:nvPr>
        </p:nvSpPr>
        <p:spPr/>
        <p:txBody>
          <a:bodyPr>
            <a:normAutofit/>
          </a:bodyPr>
          <a:lstStyle/>
          <a:p>
            <a:pPr eaLnBrk="1" hangingPunct="1">
              <a:lnSpc>
                <a:spcPct val="80000"/>
              </a:lnSpc>
              <a:buFont typeface="Arial" charset="0"/>
              <a:buChar char="•"/>
              <a:defRPr/>
            </a:pPr>
            <a:r>
              <a:rPr lang="en-US" sz="2800" dirty="0"/>
              <a:t>Structured Teaching uses gestalt staging. This is consistent with seeing the whole and not the parts. Students with cognitive delays often require a concrete presentation</a:t>
            </a:r>
          </a:p>
          <a:p>
            <a:pPr eaLnBrk="1" hangingPunct="1">
              <a:lnSpc>
                <a:spcPct val="80000"/>
              </a:lnSpc>
              <a:buFont typeface="Arial" charset="0"/>
              <a:buChar char="•"/>
              <a:defRPr/>
            </a:pPr>
            <a:r>
              <a:rPr lang="en-US" sz="2800" dirty="0"/>
              <a:t>Non sequential learners can benefit from a global visual picture which includes the “whole” of what is expected</a:t>
            </a:r>
          </a:p>
          <a:p>
            <a:pPr eaLnBrk="1" hangingPunct="1">
              <a:lnSpc>
                <a:spcPct val="80000"/>
              </a:lnSpc>
              <a:buFont typeface="Arial" charset="0"/>
              <a:buChar char="•"/>
              <a:defRPr/>
            </a:pPr>
            <a:r>
              <a:rPr lang="en-US" sz="2800" dirty="0"/>
              <a:t>Structured Teaching provides the entire sequence of a task so that the student can see the end to better define the completion and steps to get there </a:t>
            </a:r>
          </a:p>
          <a:p>
            <a:pPr eaLnBrk="1" hangingPunct="1">
              <a:lnSpc>
                <a:spcPct val="80000"/>
              </a:lnSpc>
              <a:buFont typeface="Arial" charset="0"/>
              <a:buChar char="•"/>
              <a:defRPr/>
            </a:pPr>
            <a:r>
              <a:rPr lang="en-US" sz="2800" dirty="0"/>
              <a:t>Systematically teaches flexibility in responding, helping the student to adapt to new situations </a:t>
            </a:r>
          </a:p>
        </p:txBody>
      </p:sp>
      <p:sp>
        <p:nvSpPr>
          <p:cNvPr id="1126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s-ES" altLang="en-US" sz="1200">
                <a:solidFill>
                  <a:schemeClr val="tx2"/>
                </a:solidFill>
              </a:rPr>
              <a:t>© 2011 Marcia L. Braden, PhD</a:t>
            </a:r>
            <a:endParaRPr lang="en-US" altLang="en-US" sz="1200">
              <a:solidFill>
                <a:schemeClr val="tx2"/>
              </a:solidFill>
            </a:endParaRPr>
          </a:p>
        </p:txBody>
      </p:sp>
    </p:spTree>
    <p:extLst>
      <p:ext uri="{BB962C8B-B14F-4D97-AF65-F5344CB8AC3E}">
        <p14:creationId xmlns:p14="http://schemas.microsoft.com/office/powerpoint/2010/main" val="11566191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7866" y="705932"/>
            <a:ext cx="10455389" cy="1080938"/>
          </a:xfrm>
        </p:spPr>
        <p:txBody>
          <a:bodyPr>
            <a:normAutofit fontScale="90000"/>
          </a:bodyPr>
          <a:lstStyle/>
          <a:p>
            <a:pPr>
              <a:defRPr/>
            </a:pPr>
            <a:r>
              <a:rPr lang="en-US" dirty="0"/>
              <a:t>Environmental Supports and Structured Teaching</a:t>
            </a:r>
            <a:endParaRPr lang="en-US" dirty="0">
              <a:latin typeface="+mn-lt"/>
            </a:endParaRPr>
          </a:p>
        </p:txBody>
      </p:sp>
      <p:sp>
        <p:nvSpPr>
          <p:cNvPr id="21507" name="Rectangle 3"/>
          <p:cNvSpPr>
            <a:spLocks noGrp="1" noChangeArrowheads="1"/>
          </p:cNvSpPr>
          <p:nvPr>
            <p:ph idx="1"/>
          </p:nvPr>
        </p:nvSpPr>
        <p:spPr/>
        <p:txBody>
          <a:bodyPr>
            <a:normAutofit/>
          </a:bodyPr>
          <a:lstStyle/>
          <a:p>
            <a:pPr eaLnBrk="1" hangingPunct="1">
              <a:lnSpc>
                <a:spcPct val="90000"/>
              </a:lnSpc>
              <a:buFont typeface="Arial" charset="0"/>
              <a:buChar char="•"/>
              <a:defRPr/>
            </a:pPr>
            <a:r>
              <a:rPr lang="en-US" dirty="0"/>
              <a:t>Provides specific guidelines and expectations to promote the development of independence and task completion</a:t>
            </a:r>
          </a:p>
          <a:p>
            <a:pPr eaLnBrk="1" hangingPunct="1">
              <a:lnSpc>
                <a:spcPct val="90000"/>
              </a:lnSpc>
              <a:buFont typeface="Arial" charset="0"/>
              <a:buChar char="•"/>
              <a:defRPr/>
            </a:pPr>
            <a:r>
              <a:rPr lang="en-US" dirty="0"/>
              <a:t>Provides limited input, applying reduced verbal input with visual supports. Helps the student focus on the concept and not the details. </a:t>
            </a:r>
          </a:p>
          <a:p>
            <a:pPr eaLnBrk="1" hangingPunct="1">
              <a:lnSpc>
                <a:spcPct val="90000"/>
              </a:lnSpc>
              <a:buFont typeface="Arial" charset="0"/>
              <a:buChar char="•"/>
              <a:defRPr/>
            </a:pPr>
            <a:r>
              <a:rPr lang="en-US" dirty="0"/>
              <a:t>Token boards, visual incentives, and point charts  build attention and provide concrete evidence of how long the task will take and when they will gain the reinforcement  </a:t>
            </a:r>
          </a:p>
        </p:txBody>
      </p:sp>
      <p:sp>
        <p:nvSpPr>
          <p:cNvPr id="1157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s-ES" altLang="en-US" sz="1200">
                <a:solidFill>
                  <a:schemeClr val="tx2"/>
                </a:solidFill>
              </a:rPr>
              <a:t>© 2011 Marcia L. Braden, PhD</a:t>
            </a:r>
            <a:endParaRPr lang="en-US" altLang="en-US" sz="1200">
              <a:solidFill>
                <a:schemeClr val="tx2"/>
              </a:solidFill>
            </a:endParaRPr>
          </a:p>
        </p:txBody>
      </p:sp>
    </p:spTree>
    <p:extLst>
      <p:ext uri="{BB962C8B-B14F-4D97-AF65-F5344CB8AC3E}">
        <p14:creationId xmlns:p14="http://schemas.microsoft.com/office/powerpoint/2010/main" val="16446446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 y="719773"/>
            <a:ext cx="10318755" cy="1080938"/>
          </a:xfrm>
        </p:spPr>
        <p:txBody>
          <a:bodyPr>
            <a:normAutofit fontScale="90000"/>
          </a:bodyPr>
          <a:lstStyle/>
          <a:p>
            <a:r>
              <a:rPr lang="en-US" dirty="0"/>
              <a:t>Environmental Supports and Structured Teaching</a:t>
            </a:r>
          </a:p>
        </p:txBody>
      </p:sp>
      <p:sp>
        <p:nvSpPr>
          <p:cNvPr id="3" name="Content Placeholder 2"/>
          <p:cNvSpPr>
            <a:spLocks noGrp="1"/>
          </p:cNvSpPr>
          <p:nvPr>
            <p:ph idx="1"/>
          </p:nvPr>
        </p:nvSpPr>
        <p:spPr>
          <a:xfrm>
            <a:off x="379267" y="2183526"/>
            <a:ext cx="8229600" cy="4525963"/>
          </a:xfrm>
        </p:spPr>
        <p:txBody>
          <a:bodyPr/>
          <a:lstStyle/>
          <a:p>
            <a:r>
              <a:rPr lang="en-US" dirty="0"/>
              <a:t>Knowing the learning style enables us to provide targeted academic intervention.</a:t>
            </a:r>
          </a:p>
        </p:txBody>
      </p:sp>
      <p:sp>
        <p:nvSpPr>
          <p:cNvPr id="5" name="Footer Placeholder 4"/>
          <p:cNvSpPr>
            <a:spLocks noGrp="1"/>
          </p:cNvSpPr>
          <p:nvPr>
            <p:ph type="ftr" sz="quarter" idx="11"/>
          </p:nvPr>
        </p:nvSpPr>
        <p:spPr/>
        <p:txBody>
          <a:bodyPr/>
          <a:lstStyle/>
          <a:p>
            <a:r>
              <a:rPr lang="en-US"/>
              <a:t>Marcia Braden, PhD</a:t>
            </a:r>
          </a:p>
        </p:txBody>
      </p:sp>
      <p:graphicFrame>
        <p:nvGraphicFramePr>
          <p:cNvPr id="4" name="Diagram 3"/>
          <p:cNvGraphicFramePr/>
          <p:nvPr>
            <p:extLst>
              <p:ext uri="{D42A27DB-BD31-4B8C-83A1-F6EECF244321}">
                <p14:modId xmlns:p14="http://schemas.microsoft.com/office/powerpoint/2010/main" val="2658331833"/>
              </p:ext>
            </p:extLst>
          </p:nvPr>
        </p:nvGraphicFramePr>
        <p:xfrm>
          <a:off x="4072758" y="249883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2305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Reading Programs</a:t>
            </a:r>
          </a:p>
        </p:txBody>
      </p:sp>
      <p:sp>
        <p:nvSpPr>
          <p:cNvPr id="3" name="Content Placeholder 2"/>
          <p:cNvSpPr>
            <a:spLocks noGrp="1"/>
          </p:cNvSpPr>
          <p:nvPr>
            <p:ph idx="1"/>
          </p:nvPr>
        </p:nvSpPr>
        <p:spPr/>
        <p:txBody>
          <a:bodyPr>
            <a:normAutofit lnSpcReduction="10000"/>
          </a:bodyPr>
          <a:lstStyle/>
          <a:p>
            <a:r>
              <a:rPr lang="en-US" dirty="0"/>
              <a:t>Logo Reading- Braden</a:t>
            </a:r>
          </a:p>
          <a:p>
            <a:r>
              <a:rPr lang="en-US" dirty="0"/>
              <a:t>Logo Reading App- Apple Store</a:t>
            </a:r>
          </a:p>
          <a:p>
            <a:r>
              <a:rPr lang="en-US" dirty="0"/>
              <a:t>Word Builder- Braden</a:t>
            </a:r>
          </a:p>
          <a:p>
            <a:r>
              <a:rPr lang="en-US" dirty="0"/>
              <a:t>Joan Green Interactive Reading- </a:t>
            </a:r>
            <a:r>
              <a:rPr lang="en-US" dirty="0" err="1"/>
              <a:t>Grenhouse</a:t>
            </a:r>
            <a:r>
              <a:rPr lang="en-US" dirty="0"/>
              <a:t> Publishing</a:t>
            </a:r>
          </a:p>
          <a:p>
            <a:r>
              <a:rPr lang="en-US" dirty="0" err="1"/>
              <a:t>Edmark</a:t>
            </a:r>
            <a:r>
              <a:rPr lang="en-US" dirty="0"/>
              <a:t> Reading Program- Pro Ed </a:t>
            </a:r>
            <a:r>
              <a:rPr lang="en-US" dirty="0" err="1"/>
              <a:t>Inc</a:t>
            </a:r>
            <a:endParaRPr lang="en-US" dirty="0"/>
          </a:p>
          <a:p>
            <a:r>
              <a:rPr lang="en-US" dirty="0"/>
              <a:t>Essential Sight Word Reading Program- </a:t>
            </a:r>
            <a:r>
              <a:rPr lang="en-US" dirty="0" err="1"/>
              <a:t>Wieser</a:t>
            </a:r>
            <a:r>
              <a:rPr lang="en-US" dirty="0"/>
              <a:t> Educational</a:t>
            </a:r>
          </a:p>
          <a:p>
            <a:r>
              <a:rPr lang="en-US" dirty="0"/>
              <a:t>Read Naturally- read naturally </a:t>
            </a:r>
            <a:r>
              <a:rPr lang="en-US" dirty="0" err="1"/>
              <a:t>inc</a:t>
            </a:r>
            <a:endParaRPr lang="en-US" dirty="0"/>
          </a:p>
          <a:p>
            <a:r>
              <a:rPr lang="en-US" dirty="0" err="1"/>
              <a:t>Fundations</a:t>
            </a:r>
            <a:endParaRPr lang="en-US" dirty="0"/>
          </a:p>
          <a:p>
            <a:r>
              <a:rPr lang="en-US" dirty="0"/>
              <a:t>OSMO Learning-Play Osmo.com</a:t>
            </a:r>
          </a:p>
          <a:p>
            <a:endParaRPr lang="en-US" dirty="0"/>
          </a:p>
          <a:p>
            <a:endParaRPr lang="en-US" dirty="0"/>
          </a:p>
        </p:txBody>
      </p:sp>
    </p:spTree>
    <p:extLst>
      <p:ext uri="{BB962C8B-B14F-4D97-AF65-F5344CB8AC3E}">
        <p14:creationId xmlns:p14="http://schemas.microsoft.com/office/powerpoint/2010/main" val="21169998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42" y="758483"/>
            <a:ext cx="9613861" cy="1080938"/>
          </a:xfrm>
        </p:spPr>
        <p:txBody>
          <a:bodyPr>
            <a:normAutofit fontScale="90000"/>
          </a:bodyPr>
          <a:lstStyle/>
          <a:p>
            <a:r>
              <a:rPr lang="en-US" dirty="0"/>
              <a:t>Logo Reading mobile application for I-phones and I-pads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021" r="4255" b="12890"/>
          <a:stretch/>
        </p:blipFill>
        <p:spPr>
          <a:xfrm>
            <a:off x="4033345" y="2680623"/>
            <a:ext cx="2819400" cy="283468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885140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Math Programs</a:t>
            </a:r>
          </a:p>
        </p:txBody>
      </p:sp>
      <p:sp>
        <p:nvSpPr>
          <p:cNvPr id="3" name="Content Placeholder 2"/>
          <p:cNvSpPr>
            <a:spLocks noGrp="1"/>
          </p:cNvSpPr>
          <p:nvPr>
            <p:ph idx="1"/>
          </p:nvPr>
        </p:nvSpPr>
        <p:spPr/>
        <p:txBody>
          <a:bodyPr/>
          <a:lstStyle/>
          <a:p>
            <a:r>
              <a:rPr lang="en-US" dirty="0"/>
              <a:t>Math Equivalence Board- Braden</a:t>
            </a:r>
          </a:p>
          <a:p>
            <a:r>
              <a:rPr lang="en-US" dirty="0"/>
              <a:t>Math Triumphs- McGraw-Hill</a:t>
            </a:r>
          </a:p>
          <a:p>
            <a:r>
              <a:rPr lang="en-US" dirty="0"/>
              <a:t>Touch Math- touchmath.com</a:t>
            </a:r>
          </a:p>
          <a:p>
            <a:r>
              <a:rPr lang="en-US" dirty="0" err="1"/>
              <a:t>Coinulator</a:t>
            </a:r>
            <a:r>
              <a:rPr lang="en-US" dirty="0"/>
              <a:t> and worksheets- difflearn.com</a:t>
            </a:r>
          </a:p>
          <a:p>
            <a:r>
              <a:rPr lang="en-US" dirty="0"/>
              <a:t>Joan Green math book- Greenhouse Publishing</a:t>
            </a:r>
          </a:p>
          <a:p>
            <a:r>
              <a:rPr lang="en-US" dirty="0"/>
              <a:t>Make it in no time- autismtasks.com</a:t>
            </a:r>
          </a:p>
        </p:txBody>
      </p:sp>
    </p:spTree>
    <p:extLst>
      <p:ext uri="{BB962C8B-B14F-4D97-AF65-F5344CB8AC3E}">
        <p14:creationId xmlns:p14="http://schemas.microsoft.com/office/powerpoint/2010/main" val="28244231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a:xfrm>
            <a:off x="343751" y="730234"/>
            <a:ext cx="7543800" cy="1088068"/>
          </a:xfrm>
        </p:spPr>
        <p:txBody>
          <a:bodyPr>
            <a:normAutofit fontScale="90000"/>
          </a:bodyPr>
          <a:lstStyle/>
          <a:p>
            <a:r>
              <a:rPr lang="en-US" dirty="0"/>
              <a:t>Inclusion in the Classroom, Community</a:t>
            </a:r>
            <a:br>
              <a:rPr lang="en-US" dirty="0"/>
            </a:br>
            <a:r>
              <a:rPr lang="en-US" altLang="en-US" sz="2700" dirty="0"/>
              <a:t>Steps to Successful Inclusion STSI</a:t>
            </a:r>
          </a:p>
        </p:txBody>
      </p:sp>
      <p:sp>
        <p:nvSpPr>
          <p:cNvPr id="3" name="Content Placeholder 2"/>
          <p:cNvSpPr>
            <a:spLocks noGrp="1"/>
          </p:cNvSpPr>
          <p:nvPr>
            <p:ph idx="1"/>
          </p:nvPr>
        </p:nvSpPr>
        <p:spPr>
          <a:xfrm>
            <a:off x="536028" y="2073270"/>
            <a:ext cx="8229600" cy="4525963"/>
          </a:xfrm>
        </p:spPr>
        <p:txBody>
          <a:bodyPr>
            <a:noAutofit/>
          </a:bodyPr>
          <a:lstStyle/>
          <a:p>
            <a:pPr>
              <a:defRPr/>
            </a:pPr>
            <a:r>
              <a:rPr lang="en-US" sz="3000" dirty="0"/>
              <a:t>History behind STSI</a:t>
            </a:r>
          </a:p>
          <a:p>
            <a:pPr>
              <a:defRPr/>
            </a:pPr>
            <a:r>
              <a:rPr lang="en-US" sz="3000" dirty="0"/>
              <a:t>If the student is included during the school day what does he/she miss in SPED setting?</a:t>
            </a:r>
          </a:p>
          <a:p>
            <a:pPr>
              <a:defRPr/>
            </a:pPr>
            <a:r>
              <a:rPr lang="en-US" sz="3000" dirty="0"/>
              <a:t>Identify the outcome and reflect it in IEP goals</a:t>
            </a:r>
          </a:p>
          <a:p>
            <a:pPr marL="0" indent="0">
              <a:buNone/>
              <a:defRPr/>
            </a:pPr>
            <a:r>
              <a:rPr lang="en-US" sz="3000" dirty="0"/>
              <a:t>	social, behavioral, academic?</a:t>
            </a:r>
          </a:p>
          <a:p>
            <a:pPr>
              <a:defRPr/>
            </a:pPr>
            <a:r>
              <a:rPr lang="en-US" sz="3000" dirty="0"/>
              <a:t>Use probe data to determine efficacy</a:t>
            </a:r>
          </a:p>
        </p:txBody>
      </p:sp>
      <p:sp>
        <p:nvSpPr>
          <p:cNvPr id="2" name="Footer Placeholder 1"/>
          <p:cNvSpPr>
            <a:spLocks noGrp="1"/>
          </p:cNvSpPr>
          <p:nvPr>
            <p:ph type="ftr" sz="quarter" idx="11"/>
          </p:nvPr>
        </p:nvSpPr>
        <p:spPr/>
        <p:txBody>
          <a:bodyPr/>
          <a:lstStyle/>
          <a:p>
            <a:r>
              <a:rPr lang="en-US"/>
              <a:t>Marcia L. Braden, PhD</a:t>
            </a:r>
            <a:endParaRPr lang="en-US" dirty="0"/>
          </a:p>
        </p:txBody>
      </p:sp>
    </p:spTree>
    <p:extLst>
      <p:ext uri="{BB962C8B-B14F-4D97-AF65-F5344CB8AC3E}">
        <p14:creationId xmlns:p14="http://schemas.microsoft.com/office/powerpoint/2010/main" val="226448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38199" y="365125"/>
            <a:ext cx="10775731" cy="1325563"/>
          </a:xfrm>
        </p:spPr>
        <p:txBody>
          <a:bodyPr>
            <a:normAutofit/>
          </a:bodyPr>
          <a:lstStyle/>
          <a:p>
            <a:pPr eaLnBrk="1" hangingPunct="1"/>
            <a:r>
              <a:rPr lang="en-US" dirty="0"/>
              <a:t>What I’ve learned about Autism and Behavior</a:t>
            </a:r>
          </a:p>
        </p:txBody>
      </p:sp>
      <p:sp>
        <p:nvSpPr>
          <p:cNvPr id="93187" name="Rectangle 3"/>
          <p:cNvSpPr>
            <a:spLocks noGrp="1" noChangeArrowheads="1"/>
          </p:cNvSpPr>
          <p:nvPr>
            <p:ph idx="1"/>
          </p:nvPr>
        </p:nvSpPr>
        <p:spPr>
          <a:xfrm>
            <a:off x="945931" y="2264230"/>
            <a:ext cx="9264869" cy="3755570"/>
          </a:xfrm>
        </p:spPr>
        <p:txBody>
          <a:bodyPr/>
          <a:lstStyle/>
          <a:p>
            <a:pPr eaLnBrk="1" hangingPunct="1"/>
            <a:r>
              <a:rPr lang="en-US" dirty="0">
                <a:latin typeface="Arial" pitchFamily="34" charset="0"/>
                <a:cs typeface="Arial" pitchFamily="34" charset="0"/>
              </a:rPr>
              <a:t>They show or tell us what they need</a:t>
            </a:r>
          </a:p>
          <a:p>
            <a:pPr eaLnBrk="1" hangingPunct="1"/>
            <a:r>
              <a:rPr lang="en-US" dirty="0">
                <a:latin typeface="Arial" pitchFamily="34" charset="0"/>
                <a:cs typeface="Arial" pitchFamily="34" charset="0"/>
              </a:rPr>
              <a:t>It is our job to give them a more appropriate way to communicate their need</a:t>
            </a:r>
          </a:p>
          <a:p>
            <a:pPr eaLnBrk="1" hangingPunct="1"/>
            <a:r>
              <a:rPr lang="en-US" dirty="0">
                <a:latin typeface="Arial" pitchFamily="34" charset="0"/>
                <a:cs typeface="Arial" pitchFamily="34" charset="0"/>
              </a:rPr>
              <a:t>We have to observe the behavior looking for </a:t>
            </a:r>
            <a:r>
              <a:rPr lang="en-US" dirty="0">
                <a:solidFill>
                  <a:schemeClr val="accent6"/>
                </a:solidFill>
                <a:latin typeface="Arial" pitchFamily="34" charset="0"/>
                <a:cs typeface="Arial" pitchFamily="34" charset="0"/>
              </a:rPr>
              <a:t>function</a:t>
            </a:r>
            <a:r>
              <a:rPr lang="en-US" dirty="0">
                <a:latin typeface="Arial" pitchFamily="34" charset="0"/>
                <a:cs typeface="Arial" pitchFamily="34" charset="0"/>
              </a:rPr>
              <a:t> in order to help modify the behavior </a:t>
            </a:r>
          </a:p>
        </p:txBody>
      </p:sp>
    </p:spTree>
    <p:extLst>
      <p:ext uri="{BB962C8B-B14F-4D97-AF65-F5344CB8AC3E}">
        <p14:creationId xmlns:p14="http://schemas.microsoft.com/office/powerpoint/2010/main" val="4143571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188843" y="1769125"/>
            <a:ext cx="8030818" cy="857250"/>
          </a:xfrm>
        </p:spPr>
        <p:txBody>
          <a:bodyPr>
            <a:normAutofit fontScale="90000"/>
          </a:bodyPr>
          <a:lstStyle/>
          <a:p>
            <a:r>
              <a:rPr lang="en-US" dirty="0"/>
              <a:t>Inclusion in the Classroom, Community and Work Environments</a:t>
            </a:r>
            <a:br>
              <a:rPr lang="en-US" dirty="0"/>
            </a:br>
            <a:r>
              <a:rPr lang="en-US" dirty="0"/>
              <a:t/>
            </a:r>
            <a:br>
              <a:rPr lang="en-US" dirty="0"/>
            </a:br>
            <a:r>
              <a:rPr lang="en-US" dirty="0"/>
              <a:t/>
            </a:r>
            <a:br>
              <a:rPr lang="en-US" dirty="0"/>
            </a:br>
            <a:r>
              <a:rPr lang="en-US" altLang="en-US" sz="2700" dirty="0"/>
              <a:t>Steps to Successful Inclusion</a:t>
            </a:r>
            <a:r>
              <a:rPr lang="en-US" altLang="en-US" dirty="0"/>
              <a:t/>
            </a:r>
            <a:br>
              <a:rPr lang="en-US" altLang="en-US" dirty="0"/>
            </a:br>
            <a:endParaRPr lang="en-US" altLang="en-US" dirty="0"/>
          </a:p>
        </p:txBody>
      </p:sp>
      <p:sp>
        <p:nvSpPr>
          <p:cNvPr id="4" name="Content Placeholder 3"/>
          <p:cNvSpPr>
            <a:spLocks noGrp="1"/>
          </p:cNvSpPr>
          <p:nvPr>
            <p:ph idx="1"/>
          </p:nvPr>
        </p:nvSpPr>
        <p:spPr>
          <a:xfrm>
            <a:off x="519046" y="3098670"/>
            <a:ext cx="7031935" cy="3424030"/>
          </a:xfrm>
        </p:spPr>
        <p:txBody>
          <a:bodyPr/>
          <a:lstStyle/>
          <a:p>
            <a:pPr marL="0" indent="0">
              <a:buNone/>
              <a:defRPr/>
            </a:pPr>
            <a:r>
              <a:rPr lang="en-US" sz="2100" dirty="0"/>
              <a:t>Started with the STAR (Strategies for Teaching Based on Autism Research) curriculum data sheets for functional routines</a:t>
            </a:r>
          </a:p>
          <a:p>
            <a:pPr>
              <a:defRPr/>
            </a:pPr>
            <a:r>
              <a:rPr lang="en-US" sz="2100" dirty="0"/>
              <a:t>Bathroom</a:t>
            </a:r>
          </a:p>
          <a:p>
            <a:pPr>
              <a:defRPr/>
            </a:pPr>
            <a:r>
              <a:rPr lang="en-US" sz="2100" dirty="0"/>
              <a:t>Specials (art, music and PE)</a:t>
            </a:r>
          </a:p>
          <a:p>
            <a:pPr>
              <a:defRPr/>
            </a:pPr>
            <a:r>
              <a:rPr lang="en-US" sz="2100" dirty="0"/>
              <a:t>Small group</a:t>
            </a:r>
          </a:p>
          <a:p>
            <a:pPr>
              <a:defRPr/>
            </a:pPr>
            <a:r>
              <a:rPr lang="en-US" sz="2100" dirty="0"/>
              <a:t>Teacher table</a:t>
            </a:r>
          </a:p>
          <a:p>
            <a:pPr>
              <a:defRPr/>
            </a:pPr>
            <a:r>
              <a:rPr lang="en-US" sz="2100" dirty="0"/>
              <a:t>Lunch</a:t>
            </a:r>
          </a:p>
          <a:p>
            <a:pPr>
              <a:defRPr/>
            </a:pPr>
            <a:endParaRPr lang="en-US" dirty="0"/>
          </a:p>
        </p:txBody>
      </p:sp>
      <p:sp>
        <p:nvSpPr>
          <p:cNvPr id="2" name="Footer Placeholder 1"/>
          <p:cNvSpPr>
            <a:spLocks noGrp="1"/>
          </p:cNvSpPr>
          <p:nvPr>
            <p:ph type="ftr" sz="quarter" idx="11"/>
          </p:nvPr>
        </p:nvSpPr>
        <p:spPr>
          <a:xfrm>
            <a:off x="4852928" y="6157575"/>
            <a:ext cx="6870660" cy="365125"/>
          </a:xfrm>
        </p:spPr>
        <p:txBody>
          <a:bodyPr/>
          <a:lstStyle/>
          <a:p>
            <a:r>
              <a:rPr lang="en-US" dirty="0"/>
              <a:t>Marcia L. Braden, PhD</a:t>
            </a:r>
          </a:p>
        </p:txBody>
      </p:sp>
    </p:spTree>
    <p:extLst>
      <p:ext uri="{BB962C8B-B14F-4D97-AF65-F5344CB8AC3E}">
        <p14:creationId xmlns:p14="http://schemas.microsoft.com/office/powerpoint/2010/main" val="182832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9" y="898415"/>
            <a:ext cx="9766106" cy="1088068"/>
          </a:xfrm>
        </p:spPr>
        <p:txBody>
          <a:bodyPr>
            <a:normAutofit fontScale="90000"/>
          </a:bodyPr>
          <a:lstStyle/>
          <a:p>
            <a:pPr algn="ctr"/>
            <a:r>
              <a:rPr lang="en-US" dirty="0"/>
              <a:t>Inclusion in the Classroom, Community and Work Environments</a:t>
            </a:r>
          </a:p>
        </p:txBody>
      </p:sp>
      <p:sp>
        <p:nvSpPr>
          <p:cNvPr id="3" name="Content Placeholder 2"/>
          <p:cNvSpPr>
            <a:spLocks noGrp="1"/>
          </p:cNvSpPr>
          <p:nvPr>
            <p:ph idx="1"/>
          </p:nvPr>
        </p:nvSpPr>
        <p:spPr>
          <a:xfrm>
            <a:off x="371015" y="2384709"/>
            <a:ext cx="7972824" cy="3017520"/>
          </a:xfrm>
        </p:spPr>
        <p:txBody>
          <a:bodyPr>
            <a:noAutofit/>
          </a:bodyPr>
          <a:lstStyle/>
          <a:p>
            <a:r>
              <a:rPr lang="en-US" sz="2700" dirty="0"/>
              <a:t>Determine the Outcome- Inclusion Should be Purposeful</a:t>
            </a:r>
          </a:p>
          <a:p>
            <a:pPr lvl="1"/>
            <a:r>
              <a:rPr lang="en-US" sz="2700" dirty="0"/>
              <a:t>Social</a:t>
            </a:r>
          </a:p>
          <a:p>
            <a:pPr lvl="1"/>
            <a:r>
              <a:rPr lang="en-US" sz="2700" dirty="0"/>
              <a:t>Behavior</a:t>
            </a:r>
          </a:p>
          <a:p>
            <a:pPr lvl="1"/>
            <a:r>
              <a:rPr lang="en-US" sz="2700" dirty="0"/>
              <a:t>Following Classroom Routine</a:t>
            </a:r>
          </a:p>
          <a:p>
            <a:pPr lvl="1"/>
            <a:r>
              <a:rPr lang="en-US" sz="2700" dirty="0"/>
              <a:t>Language- spontaneous communication</a:t>
            </a:r>
          </a:p>
          <a:p>
            <a:pPr lvl="1"/>
            <a:r>
              <a:rPr lang="en-US" sz="2700" dirty="0"/>
              <a:t>Academic</a:t>
            </a:r>
          </a:p>
          <a:p>
            <a:pPr lvl="1"/>
            <a:r>
              <a:rPr lang="en-US" sz="2700" dirty="0"/>
              <a:t>Vocational</a:t>
            </a:r>
          </a:p>
        </p:txBody>
      </p:sp>
      <p:sp>
        <p:nvSpPr>
          <p:cNvPr id="4" name="Footer Placeholder 3"/>
          <p:cNvSpPr>
            <a:spLocks noGrp="1"/>
          </p:cNvSpPr>
          <p:nvPr>
            <p:ph type="ftr" sz="quarter" idx="11"/>
          </p:nvPr>
        </p:nvSpPr>
        <p:spPr/>
        <p:txBody>
          <a:bodyPr/>
          <a:lstStyle/>
          <a:p>
            <a:r>
              <a:rPr lang="en-US"/>
              <a:t>Marcia L. Braden, PhD</a:t>
            </a:r>
          </a:p>
        </p:txBody>
      </p:sp>
    </p:spTree>
    <p:extLst>
      <p:ext uri="{BB962C8B-B14F-4D97-AF65-F5344CB8AC3E}">
        <p14:creationId xmlns:p14="http://schemas.microsoft.com/office/powerpoint/2010/main" val="3165305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146150" y="688485"/>
            <a:ext cx="9744084" cy="857250"/>
          </a:xfrm>
        </p:spPr>
        <p:txBody>
          <a:bodyPr>
            <a:normAutofit/>
          </a:bodyPr>
          <a:lstStyle/>
          <a:p>
            <a:pPr algn="ctr"/>
            <a:r>
              <a:rPr lang="en-US" altLang="en-US" sz="2400" dirty="0"/>
              <a:t>Example STSI data sheet for Following Classroom Routine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3709085"/>
              </p:ext>
            </p:extLst>
          </p:nvPr>
        </p:nvGraphicFramePr>
        <p:xfrm>
          <a:off x="1170590" y="1869899"/>
          <a:ext cx="6172200" cy="346717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tblGrid>
              <a:tr h="278169">
                <a:tc>
                  <a:txBody>
                    <a:bodyPr/>
                    <a:lstStyle/>
                    <a:p>
                      <a:r>
                        <a:rPr lang="en-US" sz="1400" dirty="0"/>
                        <a:t>Cue</a:t>
                      </a:r>
                    </a:p>
                  </a:txBody>
                  <a:tcPr marL="68580" marR="68580" marT="34295" marB="34295"/>
                </a:tc>
                <a:tc>
                  <a:txBody>
                    <a:bodyPr/>
                    <a:lstStyle/>
                    <a:p>
                      <a:r>
                        <a:rPr lang="en-US" sz="1400" dirty="0"/>
                        <a:t>Response</a:t>
                      </a:r>
                    </a:p>
                  </a:txBody>
                  <a:tcPr marL="68580" marR="68580" marT="34295" marB="34295"/>
                </a:tc>
                <a:tc>
                  <a:txBody>
                    <a:bodyPr/>
                    <a:lstStyle/>
                    <a:p>
                      <a:r>
                        <a:rPr lang="en-US" sz="1400" dirty="0"/>
                        <a:t>Date          Data code</a:t>
                      </a:r>
                    </a:p>
                  </a:txBody>
                  <a:tcPr marL="68580" marR="68580" marT="34295" marB="34295"/>
                </a:tc>
                <a:extLst>
                  <a:ext uri="{0D108BD9-81ED-4DB2-BD59-A6C34878D82A}">
                    <a16:rowId xmlns:a16="http://schemas.microsoft.com/office/drawing/2014/main" xmlns="" val="10000"/>
                  </a:ext>
                </a:extLst>
              </a:tr>
              <a:tr h="685897">
                <a:tc>
                  <a:txBody>
                    <a:bodyPr/>
                    <a:lstStyle/>
                    <a:p>
                      <a:r>
                        <a:rPr lang="en-US" sz="1400" dirty="0"/>
                        <a:t>Schedule indicates X</a:t>
                      </a:r>
                    </a:p>
                  </a:txBody>
                  <a:tcPr marL="68580" marR="68580" marT="34295" marB="34295"/>
                </a:tc>
                <a:tc>
                  <a:txBody>
                    <a:bodyPr/>
                    <a:lstStyle/>
                    <a:p>
                      <a:r>
                        <a:rPr lang="en-US" sz="1400" dirty="0"/>
                        <a:t>Student goes to designated area in classroom and waits</a:t>
                      </a:r>
                    </a:p>
                  </a:txBody>
                  <a:tcPr marL="68580" marR="68580" marT="34295" marB="34295"/>
                </a:tc>
                <a:tc>
                  <a:txBody>
                    <a:bodyPr/>
                    <a:lstStyle/>
                    <a:p>
                      <a:endParaRPr lang="en-US" sz="1400" dirty="0"/>
                    </a:p>
                  </a:txBody>
                  <a:tcPr marL="68580" marR="68580" marT="34295" marB="34295"/>
                </a:tc>
                <a:extLst>
                  <a:ext uri="{0D108BD9-81ED-4DB2-BD59-A6C34878D82A}">
                    <a16:rowId xmlns:a16="http://schemas.microsoft.com/office/drawing/2014/main" xmlns="" val="10001"/>
                  </a:ext>
                </a:extLst>
              </a:tr>
              <a:tr h="480128">
                <a:tc>
                  <a:txBody>
                    <a:bodyPr/>
                    <a:lstStyle/>
                    <a:p>
                      <a:r>
                        <a:rPr lang="en-US" sz="1400" dirty="0"/>
                        <a:t>Classroom</a:t>
                      </a:r>
                      <a:r>
                        <a:rPr lang="en-US" sz="1400" baseline="0" dirty="0"/>
                        <a:t> teacher gives instruction</a:t>
                      </a:r>
                      <a:endParaRPr lang="en-US" sz="1400" dirty="0"/>
                    </a:p>
                  </a:txBody>
                  <a:tcPr marL="68580" marR="68580" marT="34295" marB="34295"/>
                </a:tc>
                <a:tc>
                  <a:txBody>
                    <a:bodyPr/>
                    <a:lstStyle/>
                    <a:p>
                      <a:r>
                        <a:rPr lang="en-US" sz="1400" dirty="0"/>
                        <a:t>Student attends to classroom teacher</a:t>
                      </a:r>
                    </a:p>
                  </a:txBody>
                  <a:tcPr marL="68580" marR="68580" marT="34295" marB="34295"/>
                </a:tc>
                <a:tc>
                  <a:txBody>
                    <a:bodyPr/>
                    <a:lstStyle/>
                    <a:p>
                      <a:endParaRPr lang="en-US" sz="1400" dirty="0"/>
                    </a:p>
                  </a:txBody>
                  <a:tcPr marL="68580" marR="68580" marT="34295" marB="34295"/>
                </a:tc>
                <a:extLst>
                  <a:ext uri="{0D108BD9-81ED-4DB2-BD59-A6C34878D82A}">
                    <a16:rowId xmlns:a16="http://schemas.microsoft.com/office/drawing/2014/main" xmlns="" val="10002"/>
                  </a:ext>
                </a:extLst>
              </a:tr>
              <a:tr h="480128">
                <a:tc>
                  <a:txBody>
                    <a:bodyPr/>
                    <a:lstStyle/>
                    <a:p>
                      <a:r>
                        <a:rPr lang="en-US" sz="1400" dirty="0"/>
                        <a:t>Academic</a:t>
                      </a:r>
                      <a:r>
                        <a:rPr lang="en-US" sz="1400" baseline="0" dirty="0"/>
                        <a:t> materials are required</a:t>
                      </a:r>
                      <a:endParaRPr lang="en-US" sz="1400" dirty="0"/>
                    </a:p>
                  </a:txBody>
                  <a:tcPr marL="68580" marR="68580" marT="34295" marB="34295"/>
                </a:tc>
                <a:tc>
                  <a:txBody>
                    <a:bodyPr/>
                    <a:lstStyle/>
                    <a:p>
                      <a:r>
                        <a:rPr lang="en-US" sz="1400" dirty="0"/>
                        <a:t>Student gets required materials</a:t>
                      </a:r>
                    </a:p>
                  </a:txBody>
                  <a:tcPr marL="68580" marR="68580" marT="34295" marB="34295"/>
                </a:tc>
                <a:tc>
                  <a:txBody>
                    <a:bodyPr/>
                    <a:lstStyle/>
                    <a:p>
                      <a:endParaRPr lang="en-US" sz="1400"/>
                    </a:p>
                  </a:txBody>
                  <a:tcPr marL="68580" marR="68580" marT="34295" marB="34295"/>
                </a:tc>
                <a:extLst>
                  <a:ext uri="{0D108BD9-81ED-4DB2-BD59-A6C34878D82A}">
                    <a16:rowId xmlns:a16="http://schemas.microsoft.com/office/drawing/2014/main" xmlns="" val="10003"/>
                  </a:ext>
                </a:extLst>
              </a:tr>
              <a:tr h="480128">
                <a:tc>
                  <a:txBody>
                    <a:bodyPr/>
                    <a:lstStyle/>
                    <a:p>
                      <a:r>
                        <a:rPr lang="en-US" sz="1400" dirty="0"/>
                        <a:t>Classroom</a:t>
                      </a:r>
                      <a:r>
                        <a:rPr lang="en-US" sz="1400" baseline="0" dirty="0"/>
                        <a:t> teacher gives assignment</a:t>
                      </a:r>
                      <a:endParaRPr lang="en-US" sz="1400" dirty="0"/>
                    </a:p>
                  </a:txBody>
                  <a:tcPr marL="68580" marR="68580" marT="34295" marB="34295"/>
                </a:tc>
                <a:tc>
                  <a:txBody>
                    <a:bodyPr/>
                    <a:lstStyle/>
                    <a:p>
                      <a:r>
                        <a:rPr lang="en-US" sz="1400" dirty="0"/>
                        <a:t>Student works on assignment appropriately</a:t>
                      </a:r>
                    </a:p>
                  </a:txBody>
                  <a:tcPr marL="68580" marR="68580" marT="34295" marB="34295"/>
                </a:tc>
                <a:tc>
                  <a:txBody>
                    <a:bodyPr/>
                    <a:lstStyle/>
                    <a:p>
                      <a:endParaRPr lang="en-US" sz="1400"/>
                    </a:p>
                  </a:txBody>
                  <a:tcPr marL="68580" marR="68580" marT="34295" marB="34295"/>
                </a:tc>
                <a:extLst>
                  <a:ext uri="{0D108BD9-81ED-4DB2-BD59-A6C34878D82A}">
                    <a16:rowId xmlns:a16="http://schemas.microsoft.com/office/drawing/2014/main" xmlns="" val="10004"/>
                  </a:ext>
                </a:extLst>
              </a:tr>
              <a:tr h="480128">
                <a:tc>
                  <a:txBody>
                    <a:bodyPr/>
                    <a:lstStyle/>
                    <a:p>
                      <a:r>
                        <a:rPr lang="en-US" sz="1400" dirty="0"/>
                        <a:t>Classroom teacher is available</a:t>
                      </a:r>
                    </a:p>
                  </a:txBody>
                  <a:tcPr marL="68580" marR="68580" marT="34295" marB="34295"/>
                </a:tc>
                <a:tc>
                  <a:txBody>
                    <a:bodyPr/>
                    <a:lstStyle/>
                    <a:p>
                      <a:r>
                        <a:rPr lang="en-US" sz="1400" dirty="0"/>
                        <a:t>Student asks for</a:t>
                      </a:r>
                      <a:r>
                        <a:rPr lang="en-US" sz="1400" baseline="0" dirty="0"/>
                        <a:t> help in an appropriate way if needed</a:t>
                      </a:r>
                      <a:endParaRPr lang="en-US" sz="1400" dirty="0"/>
                    </a:p>
                  </a:txBody>
                  <a:tcPr marL="68580" marR="68580" marT="34295" marB="34295"/>
                </a:tc>
                <a:tc>
                  <a:txBody>
                    <a:bodyPr/>
                    <a:lstStyle/>
                    <a:p>
                      <a:endParaRPr lang="en-US" sz="1400" dirty="0"/>
                    </a:p>
                  </a:txBody>
                  <a:tcPr marL="68580" marR="68580" marT="34295" marB="34295"/>
                </a:tc>
                <a:extLst>
                  <a:ext uri="{0D108BD9-81ED-4DB2-BD59-A6C34878D82A}">
                    <a16:rowId xmlns:a16="http://schemas.microsoft.com/office/drawing/2014/main" xmlns="" val="10005"/>
                  </a:ext>
                </a:extLst>
              </a:tr>
              <a:tr h="480069">
                <a:tc>
                  <a:txBody>
                    <a:bodyPr/>
                    <a:lstStyle/>
                    <a:p>
                      <a:r>
                        <a:rPr lang="en-US" sz="1400" dirty="0"/>
                        <a:t>Classroom teacher indicates X is over</a:t>
                      </a:r>
                    </a:p>
                  </a:txBody>
                  <a:tcPr marL="68580" marR="68580" marT="34295" marB="34295"/>
                </a:tc>
                <a:tc>
                  <a:txBody>
                    <a:bodyPr/>
                    <a:lstStyle/>
                    <a:p>
                      <a:r>
                        <a:rPr lang="en-US" sz="1400" dirty="0"/>
                        <a:t>Student moves/transitions from the activity</a:t>
                      </a:r>
                    </a:p>
                  </a:txBody>
                  <a:tcPr marL="68580" marR="68580" marT="34295" marB="34295"/>
                </a:tc>
                <a:tc>
                  <a:txBody>
                    <a:bodyPr/>
                    <a:lstStyle/>
                    <a:p>
                      <a:endParaRPr lang="en-US" sz="1400" dirty="0"/>
                    </a:p>
                  </a:txBody>
                  <a:tcPr marL="68580" marR="68580" marT="34295" marB="34295"/>
                </a:tc>
                <a:extLst>
                  <a:ext uri="{0D108BD9-81ED-4DB2-BD59-A6C34878D82A}">
                    <a16:rowId xmlns:a16="http://schemas.microsoft.com/office/drawing/2014/main" xmlns="" val="10006"/>
                  </a:ext>
                </a:extLst>
              </a:tr>
            </a:tbl>
          </a:graphicData>
        </a:graphic>
      </p:graphicFrame>
      <p:sp>
        <p:nvSpPr>
          <p:cNvPr id="2" name="Footer Placeholder 1"/>
          <p:cNvSpPr>
            <a:spLocks noGrp="1"/>
          </p:cNvSpPr>
          <p:nvPr>
            <p:ph type="ftr" sz="quarter" idx="11"/>
          </p:nvPr>
        </p:nvSpPr>
        <p:spPr/>
        <p:txBody>
          <a:bodyPr/>
          <a:lstStyle/>
          <a:p>
            <a:r>
              <a:rPr lang="en-US" dirty="0"/>
              <a:t>Marcia L. Braden, PhD</a:t>
            </a:r>
          </a:p>
        </p:txBody>
      </p:sp>
      <p:sp>
        <p:nvSpPr>
          <p:cNvPr id="200741" name="TextBox 4"/>
          <p:cNvSpPr txBox="1">
            <a:spLocks noChangeArrowheads="1"/>
          </p:cNvSpPr>
          <p:nvPr/>
        </p:nvSpPr>
        <p:spPr bwMode="auto">
          <a:xfrm>
            <a:off x="6350876" y="6091587"/>
            <a:ext cx="481093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050" dirty="0"/>
              <a:t>Data codes 	NA 	0= No response	1= Physical prompts for almost all</a:t>
            </a:r>
          </a:p>
          <a:p>
            <a:pPr eaLnBrk="1" hangingPunct="1">
              <a:spcBef>
                <a:spcPct val="0"/>
              </a:spcBef>
              <a:buFontTx/>
              <a:buNone/>
            </a:pPr>
            <a:r>
              <a:rPr lang="en-US" altLang="en-US" sz="1050" dirty="0"/>
              <a:t>2= Physical prompt for part	3= Verbal or gestural	4= No additional prompts</a:t>
            </a:r>
          </a:p>
        </p:txBody>
      </p:sp>
    </p:spTree>
    <p:extLst>
      <p:ext uri="{BB962C8B-B14F-4D97-AF65-F5344CB8AC3E}">
        <p14:creationId xmlns:p14="http://schemas.microsoft.com/office/powerpoint/2010/main" val="2423931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3"/>
          <p:cNvSpPr>
            <a:spLocks noGrp="1"/>
          </p:cNvSpPr>
          <p:nvPr>
            <p:ph type="title"/>
          </p:nvPr>
        </p:nvSpPr>
        <p:spPr>
          <a:xfrm>
            <a:off x="174906" y="1181268"/>
            <a:ext cx="8118282" cy="1088068"/>
          </a:xfrm>
        </p:spPr>
        <p:txBody>
          <a:bodyPr>
            <a:normAutofit fontScale="90000"/>
          </a:bodyPr>
          <a:lstStyle/>
          <a:p>
            <a:r>
              <a:rPr lang="en-US" dirty="0"/>
              <a:t>Inclusion in the Classroom, Community and Work Environment</a:t>
            </a:r>
            <a:br>
              <a:rPr lang="en-US" dirty="0"/>
            </a:br>
            <a:r>
              <a:rPr lang="en-US" dirty="0"/>
              <a:t/>
            </a:r>
            <a:br>
              <a:rPr lang="en-US" dirty="0"/>
            </a:br>
            <a:r>
              <a:rPr lang="en-US" dirty="0"/>
              <a:t/>
            </a:r>
            <a:br>
              <a:rPr lang="en-US" dirty="0"/>
            </a:br>
            <a:r>
              <a:rPr lang="en-US" sz="3000" dirty="0"/>
              <a:t>Steps</a:t>
            </a:r>
            <a:r>
              <a:rPr lang="en-US" altLang="en-US" sz="3000" dirty="0"/>
              <a:t> to Successful Inclusion</a:t>
            </a:r>
          </a:p>
        </p:txBody>
      </p:sp>
      <p:sp>
        <p:nvSpPr>
          <p:cNvPr id="5" name="Content Placeholder 4"/>
          <p:cNvSpPr>
            <a:spLocks noGrp="1"/>
          </p:cNvSpPr>
          <p:nvPr>
            <p:ph idx="1"/>
          </p:nvPr>
        </p:nvSpPr>
        <p:spPr>
          <a:xfrm>
            <a:off x="1090225" y="2877570"/>
            <a:ext cx="8229600" cy="3612930"/>
          </a:xfrm>
        </p:spPr>
        <p:txBody>
          <a:bodyPr>
            <a:normAutofit/>
          </a:bodyPr>
          <a:lstStyle/>
          <a:p>
            <a:pPr>
              <a:defRPr/>
            </a:pPr>
            <a:r>
              <a:rPr lang="en-US" sz="2100" dirty="0"/>
              <a:t>The structure is first established in the special education setting</a:t>
            </a:r>
          </a:p>
          <a:p>
            <a:pPr>
              <a:defRPr/>
            </a:pPr>
            <a:r>
              <a:rPr lang="en-US" sz="2100" dirty="0"/>
              <a:t>The instructional supports are provided and taught in a SPED setting </a:t>
            </a:r>
          </a:p>
          <a:p>
            <a:pPr>
              <a:defRPr/>
            </a:pPr>
            <a:r>
              <a:rPr lang="en-US" sz="2100" dirty="0"/>
              <a:t>As the student becomes more independent and needs less instructional support based on the probe data, the structured supports became essential.</a:t>
            </a:r>
          </a:p>
          <a:p>
            <a:pPr>
              <a:defRPr/>
            </a:pPr>
            <a:r>
              <a:rPr lang="en-US" sz="2100" dirty="0"/>
              <a:t>The structure and visual supports are adapted to be used in the general education setting </a:t>
            </a:r>
          </a:p>
        </p:txBody>
      </p:sp>
      <p:sp>
        <p:nvSpPr>
          <p:cNvPr id="2" name="Footer Placeholder 1"/>
          <p:cNvSpPr>
            <a:spLocks noGrp="1"/>
          </p:cNvSpPr>
          <p:nvPr>
            <p:ph type="ftr" sz="quarter" idx="11"/>
          </p:nvPr>
        </p:nvSpPr>
        <p:spPr/>
        <p:txBody>
          <a:bodyPr/>
          <a:lstStyle/>
          <a:p>
            <a:r>
              <a:rPr lang="en-US"/>
              <a:t>Marcia L. Braden, PhD</a:t>
            </a:r>
            <a:endParaRPr lang="en-US" dirty="0"/>
          </a:p>
        </p:txBody>
      </p:sp>
    </p:spTree>
    <p:extLst>
      <p:ext uri="{BB962C8B-B14F-4D97-AF65-F5344CB8AC3E}">
        <p14:creationId xmlns:p14="http://schemas.microsoft.com/office/powerpoint/2010/main" val="360039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a:xfrm>
            <a:off x="193928" y="1169611"/>
            <a:ext cx="9874982" cy="1088068"/>
          </a:xfrm>
        </p:spPr>
        <p:txBody>
          <a:bodyPr>
            <a:normAutofit fontScale="90000"/>
          </a:bodyPr>
          <a:lstStyle/>
          <a:p>
            <a:r>
              <a:rPr lang="en-US" dirty="0"/>
              <a:t>Inclusion in the Classroom, Community and Work Environments</a:t>
            </a:r>
            <a:br>
              <a:rPr lang="en-US" dirty="0"/>
            </a:br>
            <a:r>
              <a:rPr lang="en-US" dirty="0"/>
              <a:t/>
            </a:r>
            <a:br>
              <a:rPr lang="en-US" dirty="0"/>
            </a:br>
            <a:r>
              <a:rPr lang="en-US" dirty="0"/>
              <a:t/>
            </a:r>
            <a:br>
              <a:rPr lang="en-US" dirty="0"/>
            </a:br>
            <a:r>
              <a:rPr lang="en-US" altLang="en-US" sz="2700" dirty="0"/>
              <a:t>Steps to Successful Inclusion</a:t>
            </a:r>
          </a:p>
        </p:txBody>
      </p:sp>
      <p:sp>
        <p:nvSpPr>
          <p:cNvPr id="197635" name="Content Placeholder 2"/>
          <p:cNvSpPr>
            <a:spLocks noGrp="1"/>
          </p:cNvSpPr>
          <p:nvPr>
            <p:ph idx="1"/>
          </p:nvPr>
        </p:nvSpPr>
        <p:spPr>
          <a:xfrm>
            <a:off x="2324100" y="2840698"/>
            <a:ext cx="7543800" cy="3017520"/>
          </a:xfrm>
        </p:spPr>
        <p:txBody>
          <a:bodyPr>
            <a:normAutofit/>
          </a:bodyPr>
          <a:lstStyle/>
          <a:p>
            <a:r>
              <a:rPr lang="en-US" altLang="en-US" sz="2700" dirty="0"/>
              <a:t>As the student becomes integrated into the general education setting, the natural supports provided by the classroom teacher are utilized.</a:t>
            </a:r>
          </a:p>
          <a:p>
            <a:r>
              <a:rPr lang="en-US" altLang="en-US" sz="2700" dirty="0"/>
              <a:t>Those natural supports are surveyed by the SPED teacher to determine if additional supports are necessary </a:t>
            </a:r>
          </a:p>
        </p:txBody>
      </p:sp>
      <p:sp>
        <p:nvSpPr>
          <p:cNvPr id="2" name="Footer Placeholder 1"/>
          <p:cNvSpPr>
            <a:spLocks noGrp="1"/>
          </p:cNvSpPr>
          <p:nvPr>
            <p:ph type="ftr" sz="quarter" idx="11"/>
          </p:nvPr>
        </p:nvSpPr>
        <p:spPr/>
        <p:txBody>
          <a:bodyPr/>
          <a:lstStyle/>
          <a:p>
            <a:r>
              <a:rPr lang="en-US"/>
              <a:t>Marcia L. Braden, PhD</a:t>
            </a:r>
            <a:endParaRPr lang="en-US" dirty="0"/>
          </a:p>
        </p:txBody>
      </p:sp>
    </p:spTree>
    <p:extLst>
      <p:ext uri="{BB962C8B-B14F-4D97-AF65-F5344CB8AC3E}">
        <p14:creationId xmlns:p14="http://schemas.microsoft.com/office/powerpoint/2010/main" val="50187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dirty="0"/>
              <a:t>The Behavioral Cycle</a:t>
            </a:r>
          </a:p>
        </p:txBody>
      </p:sp>
      <p:sp>
        <p:nvSpPr>
          <p:cNvPr id="94211" name="Oval 3"/>
          <p:cNvSpPr>
            <a:spLocks noChangeArrowheads="1"/>
          </p:cNvSpPr>
          <p:nvPr/>
        </p:nvSpPr>
        <p:spPr bwMode="auto">
          <a:xfrm>
            <a:off x="1905000" y="2438400"/>
            <a:ext cx="4648200" cy="3200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dirty="0">
              <a:solidFill>
                <a:srgbClr val="000000"/>
              </a:solidFill>
            </a:endParaRPr>
          </a:p>
          <a:p>
            <a:pPr algn="ctr"/>
            <a:r>
              <a:rPr lang="en-US" b="1" dirty="0">
                <a:solidFill>
                  <a:srgbClr val="000000"/>
                </a:solidFill>
              </a:rPr>
              <a:t>Neurobiological underpinnings</a:t>
            </a:r>
          </a:p>
        </p:txBody>
      </p:sp>
      <p:sp>
        <p:nvSpPr>
          <p:cNvPr id="94212" name="Text Box 4"/>
          <p:cNvSpPr txBox="1">
            <a:spLocks noChangeArrowheads="1"/>
          </p:cNvSpPr>
          <p:nvPr/>
        </p:nvSpPr>
        <p:spPr bwMode="auto">
          <a:xfrm>
            <a:off x="3940175" y="3556454"/>
            <a:ext cx="203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dirty="0">
                <a:solidFill>
                  <a:srgbClr val="000000"/>
                </a:solidFill>
              </a:rPr>
              <a:t>Language delays</a:t>
            </a:r>
          </a:p>
        </p:txBody>
      </p:sp>
      <p:sp>
        <p:nvSpPr>
          <p:cNvPr id="94213" name="Text Box 5"/>
          <p:cNvSpPr txBox="1">
            <a:spLocks noChangeArrowheads="1"/>
          </p:cNvSpPr>
          <p:nvPr/>
        </p:nvSpPr>
        <p:spPr bwMode="auto">
          <a:xfrm>
            <a:off x="3200400" y="4572001"/>
            <a:ext cx="244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a:solidFill>
                  <a:srgbClr val="000000"/>
                </a:solidFill>
              </a:rPr>
              <a:t>Sensory dysfunction</a:t>
            </a:r>
          </a:p>
        </p:txBody>
      </p:sp>
      <p:sp>
        <p:nvSpPr>
          <p:cNvPr id="94214" name="Text Box 6"/>
          <p:cNvSpPr txBox="1">
            <a:spLocks noChangeArrowheads="1"/>
          </p:cNvSpPr>
          <p:nvPr/>
        </p:nvSpPr>
        <p:spPr bwMode="auto">
          <a:xfrm>
            <a:off x="3352800" y="5105401"/>
            <a:ext cx="200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a:solidFill>
                  <a:srgbClr val="000000"/>
                </a:solidFill>
              </a:rPr>
              <a:t>Cognitive delays</a:t>
            </a:r>
          </a:p>
        </p:txBody>
      </p:sp>
      <p:sp>
        <p:nvSpPr>
          <p:cNvPr id="94215" name="AutoShape 7"/>
          <p:cNvSpPr>
            <a:spLocks noChangeArrowheads="1"/>
          </p:cNvSpPr>
          <p:nvPr/>
        </p:nvSpPr>
        <p:spPr bwMode="auto">
          <a:xfrm rot="1900416">
            <a:off x="6705600" y="4572001"/>
            <a:ext cx="1066800" cy="485775"/>
          </a:xfrm>
          <a:prstGeom prst="rightArrow">
            <a:avLst>
              <a:gd name="adj1" fmla="val 50000"/>
              <a:gd name="adj2" fmla="val 5490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6" name="Rectangle 8"/>
          <p:cNvSpPr>
            <a:spLocks noChangeArrowheads="1"/>
          </p:cNvSpPr>
          <p:nvPr/>
        </p:nvSpPr>
        <p:spPr bwMode="auto">
          <a:xfrm>
            <a:off x="7772400" y="1905000"/>
            <a:ext cx="25908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000000"/>
                </a:solidFill>
              </a:rPr>
              <a:t>Response from</a:t>
            </a:r>
          </a:p>
          <a:p>
            <a:pPr algn="ctr"/>
            <a:r>
              <a:rPr lang="en-US" b="1">
                <a:solidFill>
                  <a:srgbClr val="000000"/>
                </a:solidFill>
              </a:rPr>
              <a:t>Parent, teacher</a:t>
            </a:r>
          </a:p>
          <a:p>
            <a:pPr algn="ctr"/>
            <a:r>
              <a:rPr lang="en-US" b="1">
                <a:solidFill>
                  <a:srgbClr val="000000"/>
                </a:solidFill>
              </a:rPr>
              <a:t>Therapist</a:t>
            </a:r>
          </a:p>
        </p:txBody>
      </p:sp>
      <p:sp>
        <p:nvSpPr>
          <p:cNvPr id="94217" name="Text Box 9"/>
          <p:cNvSpPr txBox="1">
            <a:spLocks noChangeArrowheads="1"/>
          </p:cNvSpPr>
          <p:nvPr/>
        </p:nvSpPr>
        <p:spPr bwMode="auto">
          <a:xfrm>
            <a:off x="7772400" y="4572001"/>
            <a:ext cx="2514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a:solidFill>
                  <a:srgbClr val="000000"/>
                </a:solidFill>
              </a:rPr>
              <a:t>Running away</a:t>
            </a:r>
          </a:p>
          <a:p>
            <a:r>
              <a:rPr lang="en-US" sz="1800" b="1">
                <a:solidFill>
                  <a:srgbClr val="000000"/>
                </a:solidFill>
              </a:rPr>
              <a:t>Throwing shoes</a:t>
            </a:r>
          </a:p>
          <a:p>
            <a:r>
              <a:rPr lang="en-US" sz="1800" b="1">
                <a:solidFill>
                  <a:srgbClr val="000000"/>
                </a:solidFill>
              </a:rPr>
              <a:t>Hitting head</a:t>
            </a:r>
          </a:p>
          <a:p>
            <a:r>
              <a:rPr lang="en-US" sz="1800" b="1">
                <a:solidFill>
                  <a:srgbClr val="000000"/>
                </a:solidFill>
              </a:rPr>
              <a:t>Pulling hair</a:t>
            </a:r>
          </a:p>
        </p:txBody>
      </p:sp>
      <p:sp>
        <p:nvSpPr>
          <p:cNvPr id="94218" name="Text Box 10"/>
          <p:cNvSpPr txBox="1">
            <a:spLocks noChangeArrowheads="1"/>
          </p:cNvSpPr>
          <p:nvPr/>
        </p:nvSpPr>
        <p:spPr bwMode="auto">
          <a:xfrm>
            <a:off x="2422525" y="33893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dirty="0">
                <a:solidFill>
                  <a:srgbClr val="000000"/>
                </a:solidFill>
              </a:rPr>
              <a:t>Anxiety</a:t>
            </a:r>
          </a:p>
        </p:txBody>
      </p:sp>
      <p:sp>
        <p:nvSpPr>
          <p:cNvPr id="94219" name="AutoShape 11"/>
          <p:cNvSpPr>
            <a:spLocks noChangeArrowheads="1"/>
          </p:cNvSpPr>
          <p:nvPr/>
        </p:nvSpPr>
        <p:spPr bwMode="auto">
          <a:xfrm>
            <a:off x="8763001" y="3124201"/>
            <a:ext cx="485775" cy="976313"/>
          </a:xfrm>
          <a:prstGeom prst="up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2702473" y="3012333"/>
            <a:ext cx="3300904" cy="369332"/>
          </a:xfrm>
          <a:prstGeom prst="rect">
            <a:avLst/>
          </a:prstGeom>
          <a:noFill/>
        </p:spPr>
        <p:txBody>
          <a:bodyPr wrap="none" rtlCol="0">
            <a:spAutoFit/>
          </a:bodyPr>
          <a:lstStyle/>
          <a:p>
            <a:r>
              <a:rPr lang="en-US" b="1" dirty="0">
                <a:latin typeface="Arial" pitchFamily="34" charset="0"/>
                <a:cs typeface="Arial" pitchFamily="34" charset="0"/>
              </a:rPr>
              <a:t>Gross and fine motor delays</a:t>
            </a:r>
          </a:p>
        </p:txBody>
      </p:sp>
    </p:spTree>
    <p:extLst>
      <p:ext uri="{BB962C8B-B14F-4D97-AF65-F5344CB8AC3E}">
        <p14:creationId xmlns:p14="http://schemas.microsoft.com/office/powerpoint/2010/main" val="3345639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r>
              <a:rPr lang="en-US" altLang="en-US"/>
              <a:t>Understanding Problem Behavior</a:t>
            </a:r>
          </a:p>
        </p:txBody>
      </p:sp>
      <p:sp>
        <p:nvSpPr>
          <p:cNvPr id="47107" name="Rectangle 3"/>
          <p:cNvSpPr>
            <a:spLocks noGrp="1" noRot="1" noChangeArrowheads="1"/>
          </p:cNvSpPr>
          <p:nvPr>
            <p:ph idx="1"/>
          </p:nvPr>
        </p:nvSpPr>
        <p:spPr/>
        <p:txBody>
          <a:bodyPr/>
          <a:lstStyle/>
          <a:p>
            <a:pPr eaLnBrk="1" hangingPunct="1"/>
            <a:r>
              <a:rPr lang="en-US" altLang="en-US"/>
              <a:t>Disruptive to home or school environment</a:t>
            </a:r>
          </a:p>
          <a:p>
            <a:pPr eaLnBrk="1" hangingPunct="1"/>
            <a:r>
              <a:rPr lang="en-US" altLang="en-US"/>
              <a:t>Interferes with the child’s ability to learn</a:t>
            </a:r>
          </a:p>
          <a:p>
            <a:pPr eaLnBrk="1" hangingPunct="1"/>
            <a:r>
              <a:rPr lang="en-US" altLang="en-US"/>
              <a:t>Interferes with other’s ability to learn</a:t>
            </a:r>
          </a:p>
          <a:p>
            <a:pPr eaLnBrk="1" hangingPunct="1"/>
            <a:r>
              <a:rPr lang="en-US" altLang="en-US"/>
              <a:t>Presents danger to self or to others</a:t>
            </a:r>
          </a:p>
          <a:p>
            <a:pPr eaLnBrk="1" hangingPunct="1"/>
            <a:r>
              <a:rPr lang="en-US" altLang="en-US"/>
              <a:t>Interferes with social acceptance </a:t>
            </a:r>
          </a:p>
        </p:txBody>
      </p:sp>
    </p:spTree>
    <p:extLst>
      <p:ext uri="{BB962C8B-B14F-4D97-AF65-F5344CB8AC3E}">
        <p14:creationId xmlns:p14="http://schemas.microsoft.com/office/powerpoint/2010/main" val="3475355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TotalTime>
  <Words>3426</Words>
  <Application>Microsoft Macintosh PowerPoint</Application>
  <PresentationFormat>Custom</PresentationFormat>
  <Paragraphs>514</Paragraphs>
  <Slides>74</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77" baseType="lpstr">
      <vt:lpstr>Office Theme</vt:lpstr>
      <vt:lpstr>Acrobat Document</vt:lpstr>
      <vt:lpstr>Clip</vt:lpstr>
      <vt:lpstr> Behavior, Environment and STAR Update Training</vt:lpstr>
      <vt:lpstr>Schedule Day One</vt:lpstr>
      <vt:lpstr>In the Beginning…</vt:lpstr>
      <vt:lpstr>Etiology Left Medicine  and Entered Education</vt:lpstr>
      <vt:lpstr>The Balance</vt:lpstr>
      <vt:lpstr>Factors that Impact Behavior</vt:lpstr>
      <vt:lpstr>What I’ve learned about Autism and Behavior</vt:lpstr>
      <vt:lpstr>The Behavioral Cycle</vt:lpstr>
      <vt:lpstr>Understanding Problem Behavior</vt:lpstr>
      <vt:lpstr>Foundations of Behavior</vt:lpstr>
      <vt:lpstr>Functional Behavior Assessment</vt:lpstr>
      <vt:lpstr>PowerPoint Presentation</vt:lpstr>
      <vt:lpstr>PowerPoint Presentation</vt:lpstr>
      <vt:lpstr>PowerPoint Presentation</vt:lpstr>
      <vt:lpstr>ABC’s of Behavior</vt:lpstr>
      <vt:lpstr>ABC’s of Understanding Why students engage in problem behavior: Finding out the Pay-off or Function of Behavior</vt:lpstr>
      <vt:lpstr>ABC’s of Understanding Why students engage in problem behavior:Finding out the Pay-off or Function of Behavior</vt:lpstr>
      <vt:lpstr>The ABC Sequence</vt:lpstr>
      <vt:lpstr>The ABC Sequence</vt:lpstr>
      <vt:lpstr>The ABC Sequence</vt:lpstr>
      <vt:lpstr>The ABC Sequence- Consequences</vt:lpstr>
      <vt:lpstr>The Power of the Consequence</vt:lpstr>
      <vt:lpstr>ABC Pattern Examples</vt:lpstr>
      <vt:lpstr>Flip the model</vt:lpstr>
      <vt:lpstr> </vt:lpstr>
      <vt:lpstr>Common Antecedents</vt:lpstr>
      <vt:lpstr>Hidden Antecedents</vt:lpstr>
      <vt:lpstr>Social Antecedents</vt:lpstr>
      <vt:lpstr>Physical Antecedents</vt:lpstr>
      <vt:lpstr>Curricular Antecedents</vt:lpstr>
      <vt:lpstr>Creating a Sound Behavior Plan</vt:lpstr>
      <vt:lpstr>Why do most behavior plans fail?</vt:lpstr>
      <vt:lpstr>Goals of Functional Analysis</vt:lpstr>
      <vt:lpstr>Creating a Sound Behavior Plan</vt:lpstr>
      <vt:lpstr>Creating a Sound Behavior Plan</vt:lpstr>
      <vt:lpstr>We would never make a sticker chart to help people with visual impairments see better.</vt:lpstr>
      <vt:lpstr>Creating a Sound Behavior Plan</vt:lpstr>
      <vt:lpstr>We Would Use Visuals to Sequence a Behavioral Intervention</vt:lpstr>
      <vt:lpstr>We Would Use Visuals to Teach Regulation</vt:lpstr>
      <vt:lpstr>We Would Use Visuals to Teach Advocacy</vt:lpstr>
      <vt:lpstr>Situation Specific Behaviors</vt:lpstr>
      <vt:lpstr>Understanding Your Own Scale</vt:lpstr>
      <vt:lpstr>Instructional Control</vt:lpstr>
      <vt:lpstr>Instructional Control: Engaging in Reinforcement</vt:lpstr>
      <vt:lpstr>Instructional Control: Responding to Instruction</vt:lpstr>
      <vt:lpstr>Importance of Instructional and Natural Cues</vt:lpstr>
      <vt:lpstr>Cues</vt:lpstr>
      <vt:lpstr>Select Cue Levels</vt:lpstr>
      <vt:lpstr>During Routine Instruction: Consider the Cue Type and Pair with Natural Cue</vt:lpstr>
      <vt:lpstr>Prompting---- Independence Scoring Scale</vt:lpstr>
      <vt:lpstr>Instructional Strategies</vt:lpstr>
      <vt:lpstr>PowerPoint Presentation</vt:lpstr>
      <vt:lpstr>Etiologic  Supports</vt:lpstr>
      <vt:lpstr>Visual supports to aid in learning</vt:lpstr>
      <vt:lpstr>Visual supports to aid in learning schedule</vt:lpstr>
      <vt:lpstr>Visual supports to aid in learning</vt:lpstr>
      <vt:lpstr> Supports to reduce anxiety</vt:lpstr>
      <vt:lpstr>Supports for Self Regulation</vt:lpstr>
      <vt:lpstr>Start with the Environment</vt:lpstr>
      <vt:lpstr>Environmental Supports and Classroom Set Up</vt:lpstr>
      <vt:lpstr>Structured Teaching and Errorless Learning</vt:lpstr>
      <vt:lpstr>Environmental Supports and Structured Teaching</vt:lpstr>
      <vt:lpstr>Environmental Supports and Structured Teaching</vt:lpstr>
      <vt:lpstr>Environmental Supports and Structured Teaching</vt:lpstr>
      <vt:lpstr>Environmental Supports and Structured Teaching</vt:lpstr>
      <vt:lpstr>Suggested Reading Programs</vt:lpstr>
      <vt:lpstr>Logo Reading mobile application for I-phones and I-pads</vt:lpstr>
      <vt:lpstr>Suggested Math Programs</vt:lpstr>
      <vt:lpstr>Inclusion in the Classroom, Community Steps to Successful Inclusion STSI</vt:lpstr>
      <vt:lpstr>Inclusion in the Classroom, Community and Work Environments   Steps to Successful Inclusion </vt:lpstr>
      <vt:lpstr>Inclusion in the Classroom, Community and Work Environments</vt:lpstr>
      <vt:lpstr>Example STSI data sheet for Following Classroom Routine</vt:lpstr>
      <vt:lpstr>Inclusion in the Classroom, Community and Work Environment   Steps to Successful Inclusion</vt:lpstr>
      <vt:lpstr>Inclusion in the Classroom, Community and Work Environments   Steps to Successful Inclusion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and STAR Update Training</dc:title>
  <dc:creator>ken Wood</dc:creator>
  <cp:lastModifiedBy>Nita McAuliffe</cp:lastModifiedBy>
  <cp:revision>60</cp:revision>
  <dcterms:created xsi:type="dcterms:W3CDTF">2016-08-09T03:23:19Z</dcterms:created>
  <dcterms:modified xsi:type="dcterms:W3CDTF">2016-08-15T01:36:28Z</dcterms:modified>
</cp:coreProperties>
</file>