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2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414374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7" name="Google Shape;147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12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0" name="Google Shape;160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30 Min. to get through slide 43 (Goals now)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Sybil’s need: reference evaluation report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PLAAFP= Present Levels of Academic Achievement and Functional Performance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Clarify that data reported in PLAAFP indicates needs and that these should be reflected in annual goals; provide a common thread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Goals are not standards but should be related to the student meeting benchmarks indicated by standards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Measures should be directly related to skills and may be percentages, number of demonstrations related to number of opportunities, etc.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Brainstorm for skills: how will they be measured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Skill: reading comprehension (percentage correct)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Skill: task completion (number of assignments completed of number of assignments given)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Skill: social initiation with peers (appropriate initiations within a period of time)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Skill: eliminate aggression toward peers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13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7" name="Google Shape;167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Get out of Jail Free Card:   84 IEP reviews, only 6 IEP’s did not have smart goals!  That is 1%.  99% are SMART!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SMART Criteria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does it mean to be SMART and avoid special ed jail in writing annual goals?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Specific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Measurable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Achievable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Reasonable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Timeline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15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0" name="Google Shape;180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26% of IEP’s reviewed last year did not have progress reports  OR  22 out of 84 IEP’s reviewed did not have progress reports.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SLP team to complete progress reports on SEAS beginning 2011-2012 school year.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 b="0" i="0" u="none" strike="noStrike" cap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 b="0" i="0" u="none" strike="noStrike" cap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6104be433f_0_6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6104be433f_0_6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g6104be433f_0_6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6104be433f_0_6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6104be433f_0_6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g6104be433f_0_62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0" name="Google Shape;210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dedacted file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2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6261fe8e9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6261fe8e9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g6261fe8e92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5" name="Google Shape;11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 Min.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Provide overview of the process (10 minutes)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Tool you can use as you train other audiences 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1" name="Google Shape;12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10 Min. to get through slide 29 (Excusal)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 b="0" i="0" u="none" strike="noStrike" cap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General Education Teacher must be a teacher of the student. If the student is not currently participating in a general education classroom but will be, a teacher of students of the same age can be the teacher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 b="0" i="0" u="none" strike="noStrike" cap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NOTE: Special Education Director or Designee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IDEA requires participation of a representative of the public agency who –</a:t>
            </a:r>
            <a:endParaRPr/>
          </a:p>
          <a:p>
            <a:pPr marL="0" marR="0" lvl="0" indent="-82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entury Gothic"/>
              <a:buChar char="•"/>
            </a:pPr>
            <a:r>
              <a:rPr lang="en-US" sz="13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Is qualified to provide, or supervise the provision of, specially designed instruction to meet the unique needs of children with disabilities;</a:t>
            </a:r>
            <a:endParaRPr/>
          </a:p>
          <a:p>
            <a:pPr marL="0" marR="0" lvl="0" indent="-82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entury Gothic"/>
              <a:buChar char="•"/>
            </a:pPr>
            <a:r>
              <a:rPr lang="en-US" sz="13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Is knowledgeable about the general education curriculum; and</a:t>
            </a:r>
            <a:endParaRPr/>
          </a:p>
          <a:p>
            <a:pPr marL="0" marR="0" lvl="0" indent="-82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entury Gothic"/>
              <a:buChar char="•"/>
            </a:pPr>
            <a:r>
              <a:rPr lang="en-US" sz="13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Is knowledgeable about the availability of resources of the public agency [and has authority to commit resources]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PER ECEA, this individual CANNOT be excused from the meeting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8" name="Google Shape;12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i="1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are at 99% compliance with this!  How do you document this when a parent is NOT in attendance at an annual or triennial?   7 out of 84 IEP reviews did not contain evidence of parents being provided procedural safeguards on an annual basis. 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/>
          <p:nvPr/>
        </p:nvSpPr>
        <p:spPr>
          <a:xfrm flipH="1">
            <a:off x="8246400" y="5661233"/>
            <a:ext cx="897600" cy="11967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 flipH="1">
            <a:off x="8246400" y="5661167"/>
            <a:ext cx="897600" cy="11967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390525" y="2425700"/>
            <a:ext cx="8222100" cy="124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390525" y="3718840"/>
            <a:ext cx="8222100" cy="57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523541" y="6260831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678033"/>
            <a:ext cx="82221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1"/>
          </p:nvPr>
        </p:nvSpPr>
        <p:spPr>
          <a:xfrm>
            <a:off x="475500" y="4406167"/>
            <a:ext cx="82221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8523541" y="6260831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sldNum" idx="12"/>
          </p:nvPr>
        </p:nvSpPr>
        <p:spPr>
          <a:xfrm>
            <a:off x="8523541" y="6260831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 txBox="1">
            <a:spLocks noGrp="1"/>
          </p:cNvSpPr>
          <p:nvPr>
            <p:ph type="title"/>
          </p:nvPr>
        </p:nvSpPr>
        <p:spPr>
          <a:xfrm>
            <a:off x="457199" y="381001"/>
            <a:ext cx="3509700" cy="220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Lustria"/>
              <a:buNone/>
              <a:defRPr sz="4400" b="0" i="0" u="none" strike="noStrike" cap="non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 sz="1800"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body" idx="1"/>
          </p:nvPr>
        </p:nvSpPr>
        <p:spPr>
          <a:xfrm>
            <a:off x="5029200" y="273050"/>
            <a:ext cx="3657600" cy="58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4330" algn="l" rtl="0"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Noto Sans Symbols"/>
              <a:buChar char="•"/>
              <a:defRPr sz="22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marL="914400" marR="0" lvl="1" indent="-342900" algn="l" rtl="0">
              <a:spcBef>
                <a:spcPts val="1600"/>
              </a:spcBef>
              <a:spcAft>
                <a:spcPts val="0"/>
              </a:spcAft>
              <a:buClr>
                <a:srgbClr val="C0F942"/>
              </a:buClr>
              <a:buSzPts val="1800"/>
              <a:buFont typeface="Noto Sans Symbols"/>
              <a:buChar char="•"/>
              <a:defRPr sz="20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marL="1371600" marR="0" lvl="2" indent="-331469" algn="l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Noto Sans Symbols"/>
              <a:buChar char="•"/>
              <a:defRPr sz="18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marL="1828800" marR="0" lvl="3" indent="-331469" algn="l" rtl="0">
              <a:spcBef>
                <a:spcPts val="1600"/>
              </a:spcBef>
              <a:spcAft>
                <a:spcPts val="0"/>
              </a:spcAft>
              <a:buClr>
                <a:srgbClr val="C0F942"/>
              </a:buClr>
              <a:buSzPts val="1620"/>
              <a:buFont typeface="Noto Sans Symbols"/>
              <a:buChar char="•"/>
              <a:defRPr sz="18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marL="2286000" marR="0" lvl="4" indent="-331470" algn="l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Noto Sans Symbols"/>
              <a:buChar char="•"/>
              <a:defRPr sz="18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marL="2743200" marR="0" lvl="5" indent="-320039" algn="l" rtl="0">
              <a:spcBef>
                <a:spcPts val="1600"/>
              </a:spcBef>
              <a:spcAft>
                <a:spcPts val="0"/>
              </a:spcAft>
              <a:buClr>
                <a:srgbClr val="C0F942"/>
              </a:buClr>
              <a:buSzPts val="1440"/>
              <a:buFont typeface="Noto Sans Symbols"/>
              <a:buChar char="•"/>
              <a:defRPr sz="16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marL="3200400" marR="0" lvl="6" indent="-320039" algn="l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•"/>
              <a:defRPr sz="16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marL="3657600" marR="0" lvl="7" indent="-320040" algn="l" rtl="0">
              <a:spcBef>
                <a:spcPts val="1600"/>
              </a:spcBef>
              <a:spcAft>
                <a:spcPts val="0"/>
              </a:spcAft>
              <a:buClr>
                <a:srgbClr val="C0F942"/>
              </a:buClr>
              <a:buSzPts val="1440"/>
              <a:buFont typeface="Noto Sans Symbols"/>
              <a:buChar char="•"/>
              <a:defRPr sz="16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marL="4114800" marR="0" lvl="8" indent="-320040" algn="l" rtl="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40"/>
              <a:buFont typeface="Noto Sans Symbols"/>
              <a:buChar char="•"/>
              <a:defRPr sz="16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2"/>
          </p:nvPr>
        </p:nvSpPr>
        <p:spPr>
          <a:xfrm>
            <a:off x="457199" y="2649071"/>
            <a:ext cx="3509700" cy="33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marL="914400" marR="0" lvl="1" indent="-228600" algn="l" rtl="0">
              <a:spcBef>
                <a:spcPts val="1600"/>
              </a:spcBef>
              <a:spcAft>
                <a:spcPts val="0"/>
              </a:spcAft>
              <a:buClr>
                <a:srgbClr val="C0F942"/>
              </a:buClr>
              <a:buSzPts val="1080"/>
              <a:buFont typeface="Noto Sans Symbols"/>
              <a:buNone/>
              <a:defRPr sz="12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marL="1371600" marR="0" lvl="2" indent="-228600" algn="l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sz="10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marL="1828800" marR="0" lvl="3" indent="-228600" algn="l" rtl="0">
              <a:spcBef>
                <a:spcPts val="1600"/>
              </a:spcBef>
              <a:spcAft>
                <a:spcPts val="0"/>
              </a:spcAft>
              <a:buClr>
                <a:srgbClr val="C0F942"/>
              </a:buClr>
              <a:buSzPts val="810"/>
              <a:buFont typeface="Noto Sans Symbols"/>
              <a:buNone/>
              <a:defRPr sz="9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marL="2286000" marR="0" lvl="4" indent="-228600" algn="l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810"/>
              <a:buFont typeface="Noto Sans Symbols"/>
              <a:buNone/>
              <a:defRPr sz="9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marL="2743200" marR="0" lvl="5" indent="-228600" algn="l" rtl="0">
              <a:spcBef>
                <a:spcPts val="1600"/>
              </a:spcBef>
              <a:spcAft>
                <a:spcPts val="0"/>
              </a:spcAft>
              <a:buClr>
                <a:srgbClr val="C0F942"/>
              </a:buClr>
              <a:buSzPts val="810"/>
              <a:buFont typeface="Noto Sans Symbols"/>
              <a:buNone/>
              <a:defRPr sz="9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marL="3200400" marR="0" lvl="6" indent="-228600" algn="l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810"/>
              <a:buFont typeface="Noto Sans Symbols"/>
              <a:buNone/>
              <a:defRPr sz="9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marL="3657600" marR="0" lvl="7" indent="-228600" algn="l" rtl="0">
              <a:spcBef>
                <a:spcPts val="1600"/>
              </a:spcBef>
              <a:spcAft>
                <a:spcPts val="0"/>
              </a:spcAft>
              <a:buClr>
                <a:srgbClr val="C0F942"/>
              </a:buClr>
              <a:buSzPts val="810"/>
              <a:buFont typeface="Noto Sans Symbols"/>
              <a:buNone/>
              <a:defRPr sz="9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marL="4114800" marR="0" lvl="8" indent="-228600" algn="l" rtl="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810"/>
              <a:buFont typeface="Noto Sans Symbols"/>
              <a:buNone/>
              <a:defRPr sz="9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1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5789613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1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4305300" y="6356350"/>
            <a:ext cx="533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100" b="1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marL="0" marR="0" lvl="1" indent="0" algn="ctr" rtl="0">
              <a:spcBef>
                <a:spcPts val="0"/>
              </a:spcBef>
              <a:buNone/>
              <a:defRPr sz="1100" b="1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marL="0" marR="0" lvl="2" indent="0" algn="ctr" rtl="0">
              <a:spcBef>
                <a:spcPts val="0"/>
              </a:spcBef>
              <a:buNone/>
              <a:defRPr sz="1100" b="1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marL="0" marR="0" lvl="3" indent="0" algn="ctr" rtl="0">
              <a:spcBef>
                <a:spcPts val="0"/>
              </a:spcBef>
              <a:buNone/>
              <a:defRPr sz="1100" b="1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marL="0" marR="0" lvl="4" indent="0" algn="ctr" rtl="0">
              <a:spcBef>
                <a:spcPts val="0"/>
              </a:spcBef>
              <a:buNone/>
              <a:defRPr sz="1100" b="1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marL="0" marR="0" lvl="5" indent="0" algn="ctr" rtl="0">
              <a:spcBef>
                <a:spcPts val="0"/>
              </a:spcBef>
              <a:buNone/>
              <a:defRPr sz="1100" b="1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marL="0" marR="0" lvl="6" indent="0" algn="ctr" rtl="0">
              <a:spcBef>
                <a:spcPts val="0"/>
              </a:spcBef>
              <a:buNone/>
              <a:defRPr sz="1100" b="1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marL="0" marR="0" lvl="7" indent="0" algn="ctr" rtl="0">
              <a:spcBef>
                <a:spcPts val="0"/>
              </a:spcBef>
              <a:buNone/>
              <a:defRPr sz="1100" b="1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marL="0" marR="0" lvl="8" indent="0" algn="ctr" rtl="0">
              <a:spcBef>
                <a:spcPts val="0"/>
              </a:spcBef>
              <a:buNone/>
              <a:defRPr sz="1100" b="1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Font typeface="Lustria"/>
              <a:buNone/>
              <a:defRPr sz="4600" b="0" i="0" u="none" strike="noStrike" cap="non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 sz="1800"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>
            <a:off x="739775" y="2770094"/>
            <a:ext cx="7662900" cy="32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4330" algn="l" rtl="0"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Noto Sans Symbols"/>
              <a:buChar char="•"/>
              <a:defRPr sz="22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marL="914400" marR="0" lvl="1" indent="-342900" algn="l" rtl="0">
              <a:spcBef>
                <a:spcPts val="1600"/>
              </a:spcBef>
              <a:spcAft>
                <a:spcPts val="0"/>
              </a:spcAft>
              <a:buClr>
                <a:srgbClr val="C0F942"/>
              </a:buClr>
              <a:buSzPts val="1800"/>
              <a:buFont typeface="Noto Sans Symbols"/>
              <a:buChar char="•"/>
              <a:defRPr sz="20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marL="1371600" marR="0" lvl="2" indent="-331469" algn="l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Noto Sans Symbols"/>
              <a:buChar char="•"/>
              <a:defRPr sz="18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marL="1828800" marR="0" lvl="3" indent="-331469" algn="l" rtl="0">
              <a:spcBef>
                <a:spcPts val="1600"/>
              </a:spcBef>
              <a:spcAft>
                <a:spcPts val="0"/>
              </a:spcAft>
              <a:buClr>
                <a:srgbClr val="C0F942"/>
              </a:buClr>
              <a:buSzPts val="1620"/>
              <a:buFont typeface="Noto Sans Symbols"/>
              <a:buChar char="•"/>
              <a:defRPr sz="18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marL="2286000" marR="0" lvl="4" indent="-331470" algn="l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Noto Sans Symbols"/>
              <a:buChar char="•"/>
              <a:defRPr sz="18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marL="2743200" marR="0" lvl="5" indent="-331470" algn="l" rtl="0">
              <a:spcBef>
                <a:spcPts val="1600"/>
              </a:spcBef>
              <a:spcAft>
                <a:spcPts val="0"/>
              </a:spcAft>
              <a:buClr>
                <a:srgbClr val="C0F942"/>
              </a:buClr>
              <a:buSzPts val="1620"/>
              <a:buFont typeface="Noto Sans Symbols"/>
              <a:buChar char="•"/>
              <a:defRPr sz="18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marL="3200400" marR="0" lvl="6" indent="-331470" algn="l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Noto Sans Symbols"/>
              <a:buChar char="•"/>
              <a:defRPr sz="18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marL="3657600" marR="0" lvl="7" indent="-331470" algn="l" rtl="0">
              <a:spcBef>
                <a:spcPts val="1600"/>
              </a:spcBef>
              <a:spcAft>
                <a:spcPts val="0"/>
              </a:spcAft>
              <a:buClr>
                <a:srgbClr val="C0F942"/>
              </a:buClr>
              <a:buSzPts val="1620"/>
              <a:buFont typeface="Noto Sans Symbols"/>
              <a:buChar char="•"/>
              <a:defRPr sz="18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marL="4114800" marR="0" lvl="8" indent="-331470" algn="l" rtl="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620"/>
              <a:buFont typeface="Noto Sans Symbols"/>
              <a:buChar char="•"/>
              <a:defRPr sz="18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1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5789613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1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4305300" y="6356350"/>
            <a:ext cx="533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100" b="1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marL="0" marR="0" lvl="1" indent="0" algn="ctr" rtl="0">
              <a:spcBef>
                <a:spcPts val="0"/>
              </a:spcBef>
              <a:buNone/>
              <a:defRPr sz="1100" b="1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marL="0" marR="0" lvl="2" indent="0" algn="ctr" rtl="0">
              <a:spcBef>
                <a:spcPts val="0"/>
              </a:spcBef>
              <a:buNone/>
              <a:defRPr sz="1100" b="1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marL="0" marR="0" lvl="3" indent="0" algn="ctr" rtl="0">
              <a:spcBef>
                <a:spcPts val="0"/>
              </a:spcBef>
              <a:buNone/>
              <a:defRPr sz="1100" b="1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marL="0" marR="0" lvl="4" indent="0" algn="ctr" rtl="0">
              <a:spcBef>
                <a:spcPts val="0"/>
              </a:spcBef>
              <a:buNone/>
              <a:defRPr sz="1100" b="1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marL="0" marR="0" lvl="5" indent="0" algn="ctr" rtl="0">
              <a:spcBef>
                <a:spcPts val="0"/>
              </a:spcBef>
              <a:buNone/>
              <a:defRPr sz="1100" b="1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marL="0" marR="0" lvl="6" indent="0" algn="ctr" rtl="0">
              <a:spcBef>
                <a:spcPts val="0"/>
              </a:spcBef>
              <a:buNone/>
              <a:defRPr sz="1100" b="1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marL="0" marR="0" lvl="7" indent="0" algn="ctr" rtl="0">
              <a:spcBef>
                <a:spcPts val="0"/>
              </a:spcBef>
              <a:buNone/>
              <a:defRPr sz="1100" b="1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marL="0" marR="0" lvl="8" indent="0" algn="ctr" rtl="0">
              <a:spcBef>
                <a:spcPts val="0"/>
              </a:spcBef>
              <a:buNone/>
              <a:defRPr sz="1100" b="1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Font typeface="Lustria"/>
              <a:buNone/>
              <a:defRPr sz="4600" b="0" i="0" u="none" strike="noStrike" cap="non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 sz="1800"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body" idx="1"/>
          </p:nvPr>
        </p:nvSpPr>
        <p:spPr>
          <a:xfrm rot="5400000">
            <a:off x="2836713" y="188788"/>
            <a:ext cx="3468900" cy="822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4330" algn="l" rtl="0"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Noto Sans Symbols"/>
              <a:buChar char="•"/>
              <a:defRPr sz="22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marL="914400" marR="0" lvl="1" indent="-342900" algn="l" rtl="0">
              <a:spcBef>
                <a:spcPts val="1600"/>
              </a:spcBef>
              <a:spcAft>
                <a:spcPts val="0"/>
              </a:spcAft>
              <a:buClr>
                <a:srgbClr val="C0F942"/>
              </a:buClr>
              <a:buSzPts val="1800"/>
              <a:buFont typeface="Noto Sans Symbols"/>
              <a:buChar char="•"/>
              <a:defRPr sz="20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marL="1371600" marR="0" lvl="2" indent="-331469" algn="l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Noto Sans Symbols"/>
              <a:buChar char="•"/>
              <a:defRPr sz="18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marL="1828800" marR="0" lvl="3" indent="-331469" algn="l" rtl="0">
              <a:spcBef>
                <a:spcPts val="1600"/>
              </a:spcBef>
              <a:spcAft>
                <a:spcPts val="0"/>
              </a:spcAft>
              <a:buClr>
                <a:srgbClr val="C0F942"/>
              </a:buClr>
              <a:buSzPts val="1620"/>
              <a:buFont typeface="Noto Sans Symbols"/>
              <a:buChar char="•"/>
              <a:defRPr sz="18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marL="2286000" marR="0" lvl="4" indent="-331470" algn="l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Noto Sans Symbols"/>
              <a:buChar char="•"/>
              <a:defRPr sz="18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marL="2743200" marR="0" lvl="5" indent="-331470" algn="l" rtl="0">
              <a:spcBef>
                <a:spcPts val="1600"/>
              </a:spcBef>
              <a:spcAft>
                <a:spcPts val="0"/>
              </a:spcAft>
              <a:buClr>
                <a:srgbClr val="C0F942"/>
              </a:buClr>
              <a:buSzPts val="1620"/>
              <a:buFont typeface="Noto Sans Symbols"/>
              <a:buChar char="•"/>
              <a:defRPr sz="18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marL="3200400" marR="0" lvl="6" indent="-331470" algn="l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Noto Sans Symbols"/>
              <a:buChar char="•"/>
              <a:defRPr sz="18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marL="3657600" marR="0" lvl="7" indent="-331470" algn="l" rtl="0">
              <a:spcBef>
                <a:spcPts val="1600"/>
              </a:spcBef>
              <a:spcAft>
                <a:spcPts val="0"/>
              </a:spcAft>
              <a:buClr>
                <a:srgbClr val="C0F942"/>
              </a:buClr>
              <a:buSzPts val="1620"/>
              <a:buFont typeface="Noto Sans Symbols"/>
              <a:buChar char="•"/>
              <a:defRPr sz="18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marL="4114800" marR="0" lvl="8" indent="-331470" algn="l" rtl="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620"/>
              <a:buFont typeface="Noto Sans Symbols"/>
              <a:buChar char="•"/>
              <a:defRPr sz="1800" b="0" i="0" u="none" strike="noStrike" cap="none">
                <a:solidFill>
                  <a:srgbClr val="595959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1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>
            <a:endParaRPr/>
          </a:p>
        </p:txBody>
      </p:sp>
      <p:sp>
        <p:nvSpPr>
          <p:cNvPr id="84" name="Google Shape;84;p15"/>
          <p:cNvSpPr txBox="1">
            <a:spLocks noGrp="1"/>
          </p:cNvSpPr>
          <p:nvPr>
            <p:ph type="ftr" idx="11"/>
          </p:nvPr>
        </p:nvSpPr>
        <p:spPr>
          <a:xfrm>
            <a:off x="5789613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1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>
            <a:endParaRPr/>
          </a:p>
        </p:txBody>
      </p:sp>
      <p:sp>
        <p:nvSpPr>
          <p:cNvPr id="85" name="Google Shape;85;p15"/>
          <p:cNvSpPr txBox="1">
            <a:spLocks noGrp="1"/>
          </p:cNvSpPr>
          <p:nvPr>
            <p:ph type="sldNum" idx="12"/>
          </p:nvPr>
        </p:nvSpPr>
        <p:spPr>
          <a:xfrm>
            <a:off x="4305300" y="6356350"/>
            <a:ext cx="533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100" b="1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marL="0" marR="0" lvl="1" indent="0" algn="ctr" rtl="0">
              <a:spcBef>
                <a:spcPts val="0"/>
              </a:spcBef>
              <a:buNone/>
              <a:defRPr sz="1100" b="1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marL="0" marR="0" lvl="2" indent="0" algn="ctr" rtl="0">
              <a:spcBef>
                <a:spcPts val="0"/>
              </a:spcBef>
              <a:buNone/>
              <a:defRPr sz="1100" b="1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marL="0" marR="0" lvl="3" indent="0" algn="ctr" rtl="0">
              <a:spcBef>
                <a:spcPts val="0"/>
              </a:spcBef>
              <a:buNone/>
              <a:defRPr sz="1100" b="1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marL="0" marR="0" lvl="4" indent="0" algn="ctr" rtl="0">
              <a:spcBef>
                <a:spcPts val="0"/>
              </a:spcBef>
              <a:buNone/>
              <a:defRPr sz="1100" b="1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marL="0" marR="0" lvl="5" indent="0" algn="ctr" rtl="0">
              <a:spcBef>
                <a:spcPts val="0"/>
              </a:spcBef>
              <a:buNone/>
              <a:defRPr sz="1100" b="1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marL="0" marR="0" lvl="6" indent="0" algn="ctr" rtl="0">
              <a:spcBef>
                <a:spcPts val="0"/>
              </a:spcBef>
              <a:buNone/>
              <a:defRPr sz="1100" b="1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marL="0" marR="0" lvl="7" indent="0" algn="ctr" rtl="0">
              <a:spcBef>
                <a:spcPts val="0"/>
              </a:spcBef>
              <a:buNone/>
              <a:defRPr sz="1100" b="1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marL="0" marR="0" lvl="8" indent="0" algn="ctr" rtl="0">
              <a:spcBef>
                <a:spcPts val="0"/>
              </a:spcBef>
              <a:buNone/>
              <a:defRPr sz="1100" b="1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460950" y="2753800"/>
            <a:ext cx="8222100" cy="135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ldNum" idx="12"/>
          </p:nvPr>
        </p:nvSpPr>
        <p:spPr>
          <a:xfrm>
            <a:off x="8523541" y="6260831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/>
          <p:nvPr/>
        </p:nvSpPr>
        <p:spPr>
          <a:xfrm rot="10800000" flipH="1">
            <a:off x="0" y="2247900"/>
            <a:ext cx="9144000" cy="4610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4"/>
          <p:cNvSpPr/>
          <p:nvPr/>
        </p:nvSpPr>
        <p:spPr>
          <a:xfrm>
            <a:off x="0" y="2248000"/>
            <a:ext cx="9144000" cy="1449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471900" y="984967"/>
            <a:ext cx="8222100" cy="102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471900" y="2558767"/>
            <a:ext cx="8222100" cy="36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523541" y="6260831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/>
          <p:nvPr/>
        </p:nvSpPr>
        <p:spPr>
          <a:xfrm rot="10800000" flipH="1">
            <a:off x="0" y="2247900"/>
            <a:ext cx="9144000" cy="4610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5"/>
          <p:cNvSpPr/>
          <p:nvPr/>
        </p:nvSpPr>
        <p:spPr>
          <a:xfrm>
            <a:off x="0" y="2248000"/>
            <a:ext cx="9144000" cy="1449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471900" y="984967"/>
            <a:ext cx="8222100" cy="102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471900" y="2558767"/>
            <a:ext cx="3999900" cy="36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694250" y="2558767"/>
            <a:ext cx="3999900" cy="36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523541" y="6260831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/>
          <p:nvPr/>
        </p:nvSpPr>
        <p:spPr>
          <a:xfrm rot="10800000" flipH="1">
            <a:off x="0" y="875100"/>
            <a:ext cx="9144000" cy="5982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6"/>
          <p:cNvSpPr/>
          <p:nvPr/>
        </p:nvSpPr>
        <p:spPr>
          <a:xfrm>
            <a:off x="0" y="875133"/>
            <a:ext cx="9144000" cy="1449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98250" y="21800"/>
            <a:ext cx="8826600" cy="80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523541" y="6260831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/>
        </p:nvSpPr>
        <p:spPr>
          <a:xfrm rot="10800000" flipH="1">
            <a:off x="3276600" y="33"/>
            <a:ext cx="58674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7"/>
          <p:cNvSpPr/>
          <p:nvPr/>
        </p:nvSpPr>
        <p:spPr>
          <a:xfrm rot="-5400000">
            <a:off x="-98100" y="3374700"/>
            <a:ext cx="6858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title"/>
          </p:nvPr>
        </p:nvSpPr>
        <p:spPr>
          <a:xfrm>
            <a:off x="226078" y="477067"/>
            <a:ext cx="2808000" cy="127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1"/>
          </p:nvPr>
        </p:nvSpPr>
        <p:spPr>
          <a:xfrm>
            <a:off x="226075" y="1954400"/>
            <a:ext cx="2808000" cy="42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523541" y="6260831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>
            <a:spLocks noGrp="1"/>
          </p:cNvSpPr>
          <p:nvPr>
            <p:ph type="title"/>
          </p:nvPr>
        </p:nvSpPr>
        <p:spPr>
          <a:xfrm>
            <a:off x="490250" y="651000"/>
            <a:ext cx="62271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8523541" y="6260831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/>
          <p:nvPr/>
        </p:nvSpPr>
        <p:spPr>
          <a:xfrm flipH="1">
            <a:off x="0" y="0"/>
            <a:ext cx="457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9"/>
          <p:cNvSpPr/>
          <p:nvPr/>
        </p:nvSpPr>
        <p:spPr>
          <a:xfrm rot="5400000">
            <a:off x="1089325" y="3375050"/>
            <a:ext cx="68571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ubTitle" idx="1"/>
          </p:nvPr>
        </p:nvSpPr>
        <p:spPr>
          <a:xfrm>
            <a:off x="265500" y="3705956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ldNum" idx="12"/>
          </p:nvPr>
        </p:nvSpPr>
        <p:spPr>
          <a:xfrm>
            <a:off x="8523541" y="6260831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/>
          <p:nvPr/>
        </p:nvSpPr>
        <p:spPr>
          <a:xfrm rot="10800000" flipH="1">
            <a:off x="0" y="-100"/>
            <a:ext cx="9144000" cy="6261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0"/>
          <p:cNvSpPr/>
          <p:nvPr/>
        </p:nvSpPr>
        <p:spPr>
          <a:xfrm rot="10800000" flipH="1">
            <a:off x="0" y="6163733"/>
            <a:ext cx="9144000" cy="987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body" idx="1"/>
          </p:nvPr>
        </p:nvSpPr>
        <p:spPr>
          <a:xfrm>
            <a:off x="57150" y="6262433"/>
            <a:ext cx="8382000" cy="59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523541" y="6260831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71900" y="984967"/>
            <a:ext cx="8222100" cy="10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71900" y="2558767"/>
            <a:ext cx="8222100" cy="36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8523541" y="6260831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://www.slvboces.org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KvCJZw8Ymxk" TargetMode="External"/><Relationship Id="rId4" Type="http://schemas.openxmlformats.org/officeDocument/2006/relationships/image" Target="../media/image4.jpg"/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>
            <a:spLocks noGrp="1"/>
          </p:cNvSpPr>
          <p:nvPr>
            <p:ph type="ctrTitle"/>
          </p:nvPr>
        </p:nvSpPr>
        <p:spPr>
          <a:xfrm>
            <a:off x="390525" y="2425700"/>
            <a:ext cx="8222100" cy="12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Lustria"/>
              <a:buNone/>
            </a:pPr>
            <a:r>
              <a:rPr lang="en-US" sz="6000" b="0" i="0" u="none" strike="noStrike" cap="non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  <a:t>SPED 101 and </a:t>
            </a:r>
            <a:r>
              <a:rPr lang="en-US" sz="6000">
                <a:latin typeface="Lustria"/>
                <a:ea typeface="Lustria"/>
                <a:cs typeface="Lustria"/>
                <a:sym typeface="Lustria"/>
              </a:rPr>
              <a:t>Frontline</a:t>
            </a:r>
            <a:r>
              <a:rPr lang="en-US" sz="6000" b="0" i="0" u="none" strike="noStrike" cap="non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  <a:t> Updates</a:t>
            </a:r>
            <a:endParaRPr sz="6000" b="0" i="0" u="none" strike="noStrike" cap="none">
              <a:solidFill>
                <a:schemeClr val="lt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  <p:sp>
        <p:nvSpPr>
          <p:cNvPr id="91" name="Google Shape;91;p16"/>
          <p:cNvSpPr txBox="1">
            <a:spLocks noGrp="1"/>
          </p:cNvSpPr>
          <p:nvPr>
            <p:ph type="subTitle" idx="1"/>
          </p:nvPr>
        </p:nvSpPr>
        <p:spPr>
          <a:xfrm>
            <a:off x="390525" y="3718840"/>
            <a:ext cx="8222100" cy="5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Noto Sans Symbols"/>
              <a:buNone/>
            </a:pPr>
            <a:endParaRPr sz="1800" b="0" i="0" u="none" strike="noStrike" cap="none">
              <a:solidFill>
                <a:schemeClr val="lt1"/>
              </a:solidFill>
              <a:latin typeface="Lustria"/>
              <a:ea typeface="Lustria"/>
              <a:cs typeface="Lustria"/>
              <a:sym typeface="Lustria"/>
            </a:endParaRPr>
          </a:p>
          <a:p>
            <a:pPr marL="0" marR="0" lvl="0" indent="0" algn="ctr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880"/>
              <a:buFont typeface="Noto Sans Symbols"/>
              <a:buNone/>
            </a:pPr>
            <a:r>
              <a:rPr lang="en-US" sz="3200" b="0" i="0" u="none" strike="noStrike" cap="non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  <a:t>Presented by: Nita McAuliffe and LJ Garcia</a:t>
            </a:r>
            <a:endParaRPr sz="3200" b="0" i="0" u="none" strike="noStrike" cap="none">
              <a:solidFill>
                <a:schemeClr val="lt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5"/>
          <p:cNvSpPr txBox="1"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Font typeface="Libre Baskerville"/>
              <a:buNone/>
            </a:pPr>
            <a:r>
              <a:rPr lang="en-US" sz="4600" b="0" i="0" u="none" strike="noStrike" cap="none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I</a:t>
            </a:r>
            <a:r>
              <a:rPr lang="en-US">
                <a:latin typeface="Libre Baskerville"/>
                <a:ea typeface="Libre Baskerville"/>
                <a:cs typeface="Libre Baskerville"/>
                <a:sym typeface="Libre Baskerville"/>
              </a:rPr>
              <a:t>EP</a:t>
            </a:r>
            <a:r>
              <a:rPr lang="en-US" sz="4600" b="0" i="0" u="none" strike="noStrike" cap="none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en-US">
                <a:latin typeface="Libre Baskerville"/>
                <a:ea typeface="Libre Baskerville"/>
                <a:cs typeface="Libre Baskerville"/>
                <a:sym typeface="Libre Baskerville"/>
              </a:rPr>
              <a:t>E</a:t>
            </a:r>
            <a:r>
              <a:rPr lang="en-US" sz="4600" b="0" i="0" u="none" strike="noStrike" cap="none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valuation</a:t>
            </a:r>
            <a:endParaRPr sz="46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150" name="Google Shape;150;p25"/>
          <p:cNvSpPr txBox="1">
            <a:spLocks noGrp="1"/>
          </p:cNvSpPr>
          <p:nvPr>
            <p:ph type="body" idx="1"/>
          </p:nvPr>
        </p:nvSpPr>
        <p:spPr>
          <a:xfrm>
            <a:off x="692075" y="1795399"/>
            <a:ext cx="7662900" cy="398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980"/>
              <a:buFont typeface="Lustria"/>
              <a:buChar char="•"/>
            </a:pPr>
            <a:r>
              <a:rPr lang="en-US" sz="2200" i="0" u="none" strike="noStrike" cap="none">
                <a:solidFill>
                  <a:srgbClr val="00FF00"/>
                </a:solidFill>
              </a:rPr>
              <a:t>Consider strengths and needs, as well as concerns about the student</a:t>
            </a:r>
            <a:endParaRPr>
              <a:solidFill>
                <a:srgbClr val="00FF00"/>
              </a:solidFill>
            </a:endParaRPr>
          </a:p>
          <a:p>
            <a:pPr marL="342900" marR="0" lvl="0" indent="-342900" algn="l" rtl="0">
              <a:spcBef>
                <a:spcPts val="2000"/>
              </a:spcBef>
              <a:spcAft>
                <a:spcPts val="0"/>
              </a:spcAft>
              <a:buClr>
                <a:srgbClr val="00FF00"/>
              </a:buClr>
              <a:buSzPts val="1980"/>
              <a:buFont typeface="Lustria"/>
              <a:buChar char="•"/>
            </a:pPr>
            <a:r>
              <a:rPr lang="en-US" sz="2200" i="0" u="none" strike="noStrike" cap="none">
                <a:solidFill>
                  <a:srgbClr val="00FF00"/>
                </a:solidFill>
              </a:rPr>
              <a:t>Identify data Team already has, and data needed to determine eligibility</a:t>
            </a:r>
            <a:endParaRPr>
              <a:solidFill>
                <a:srgbClr val="00FF00"/>
              </a:solidFill>
            </a:endParaRPr>
          </a:p>
          <a:p>
            <a:pPr marL="342900" marR="0" lvl="0" indent="-342900" algn="l" rtl="0">
              <a:spcBef>
                <a:spcPts val="2000"/>
              </a:spcBef>
              <a:spcAft>
                <a:spcPts val="0"/>
              </a:spcAft>
              <a:buClr>
                <a:srgbClr val="00FF00"/>
              </a:buClr>
              <a:buSzPts val="1980"/>
              <a:buFont typeface="Lustria"/>
              <a:buChar char="•"/>
            </a:pPr>
            <a:r>
              <a:rPr lang="en-US" sz="2200" i="1" u="none" strike="noStrike" cap="none">
                <a:solidFill>
                  <a:srgbClr val="00FF00"/>
                </a:solidFill>
              </a:rPr>
              <a:t>Prior Written Notice &amp; Consent for Evaluation</a:t>
            </a:r>
            <a:endParaRPr sz="2200" i="0" u="none" strike="noStrike" cap="none">
              <a:solidFill>
                <a:srgbClr val="00FF00"/>
              </a:solidFill>
            </a:endParaRPr>
          </a:p>
          <a:p>
            <a:pPr marL="342900" marR="0" lvl="0" indent="-342900" algn="l" rtl="0">
              <a:spcBef>
                <a:spcPts val="2000"/>
              </a:spcBef>
              <a:spcAft>
                <a:spcPts val="1600"/>
              </a:spcAft>
              <a:buClr>
                <a:schemeClr val="accent1"/>
              </a:buClr>
              <a:buSzPts val="1980"/>
              <a:buFont typeface="Noto Sans Symbols"/>
              <a:buNone/>
            </a:pPr>
            <a:endParaRPr sz="2200" b="0" i="1" u="none" strike="noStrike" cap="none">
              <a:solidFill>
                <a:srgbClr val="09213B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6"/>
          <p:cNvSpPr txBox="1"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Font typeface="Lustria"/>
              <a:buNone/>
            </a:pPr>
            <a:r>
              <a:rPr lang="en-US" sz="4600" b="0" i="0" u="none" strike="noStrike" cap="non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  <a:t>PLAAFP</a:t>
            </a:r>
            <a:endParaRPr sz="4600" b="0" i="0" u="none" strike="noStrike" cap="none">
              <a:solidFill>
                <a:schemeClr val="lt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  <p:sp>
        <p:nvSpPr>
          <p:cNvPr id="156" name="Google Shape;156;p26"/>
          <p:cNvSpPr txBox="1">
            <a:spLocks noGrp="1"/>
          </p:cNvSpPr>
          <p:nvPr>
            <p:ph type="body" idx="1"/>
          </p:nvPr>
        </p:nvSpPr>
        <p:spPr>
          <a:xfrm>
            <a:off x="740575" y="1708602"/>
            <a:ext cx="7703700" cy="41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31470" algn="l" rtl="0"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800"/>
              <a:buFont typeface="Noto Sans Symbols"/>
              <a:buChar char="•"/>
            </a:pPr>
            <a:r>
              <a:rPr lang="en-US" sz="1800" b="0" i="0" u="none" strike="noStrike" cap="none">
                <a:solidFill>
                  <a:srgbClr val="00FF00"/>
                </a:solidFill>
                <a:latin typeface="Lustria"/>
                <a:ea typeface="Lustria"/>
                <a:cs typeface="Lustria"/>
                <a:sym typeface="Lustria"/>
              </a:rPr>
              <a:t>Data in PLAAFP suggests need(s) – get away from stating “See attached”</a:t>
            </a:r>
            <a:endParaRPr sz="1800">
              <a:solidFill>
                <a:srgbClr val="00FF00"/>
              </a:solidFill>
            </a:endParaRPr>
          </a:p>
          <a:p>
            <a:pPr marL="342900" marR="0" lvl="0" indent="-331470" algn="l" rtl="0">
              <a:spcBef>
                <a:spcPts val="2000"/>
              </a:spcBef>
              <a:spcAft>
                <a:spcPts val="0"/>
              </a:spcAft>
              <a:buClr>
                <a:srgbClr val="00FF00"/>
              </a:buClr>
              <a:buSzPts val="1800"/>
              <a:buFont typeface="Noto Sans Symbols"/>
              <a:buChar char="•"/>
            </a:pPr>
            <a:r>
              <a:rPr lang="en-US" sz="1800" b="0" i="0" u="none" strike="noStrike" cap="none">
                <a:solidFill>
                  <a:srgbClr val="00FF00"/>
                </a:solidFill>
                <a:latin typeface="Lustria"/>
                <a:ea typeface="Lustria"/>
                <a:cs typeface="Lustria"/>
                <a:sym typeface="Lustria"/>
              </a:rPr>
              <a:t>Statement of the child’s present levels of academic achievement and functional performance – compliance vs. quality  (Appendix D – Pg. 135)</a:t>
            </a:r>
            <a:endParaRPr sz="1800">
              <a:solidFill>
                <a:srgbClr val="00FF00"/>
              </a:solidFill>
            </a:endParaRPr>
          </a:p>
          <a:p>
            <a:pPr marL="342900" marR="0" lvl="0" indent="-331470" algn="l" rtl="0">
              <a:spcBef>
                <a:spcPts val="2000"/>
              </a:spcBef>
              <a:spcAft>
                <a:spcPts val="0"/>
              </a:spcAft>
              <a:buClr>
                <a:srgbClr val="00FF00"/>
              </a:buClr>
              <a:buSzPts val="1800"/>
              <a:buFont typeface="Noto Sans Symbols"/>
              <a:buChar char="•"/>
            </a:pPr>
            <a:r>
              <a:rPr lang="en-US" sz="1800" b="0" i="0" u="none" strike="noStrike" cap="none">
                <a:solidFill>
                  <a:srgbClr val="00FF00"/>
                </a:solidFill>
                <a:latin typeface="Lustria"/>
                <a:ea typeface="Lustria"/>
                <a:cs typeface="Lustria"/>
                <a:sym typeface="Lustria"/>
              </a:rPr>
              <a:t>Statement about progress on goals and post secondary goals for Transition IEP’s</a:t>
            </a:r>
            <a:endParaRPr sz="1800">
              <a:solidFill>
                <a:srgbClr val="00FF00"/>
              </a:solidFill>
            </a:endParaRPr>
          </a:p>
          <a:p>
            <a:pPr marL="342900" marR="0" lvl="0" indent="-217170" algn="l" rtl="0"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Noto Sans Symbols"/>
              <a:buNone/>
            </a:pPr>
            <a:endParaRPr sz="1800" b="0" i="0" u="none" strike="noStrike" cap="none">
              <a:solidFill>
                <a:srgbClr val="00FF00"/>
              </a:solidFill>
              <a:latin typeface="Lustria"/>
              <a:ea typeface="Lustria"/>
              <a:cs typeface="Lustria"/>
              <a:sym typeface="Lustria"/>
            </a:endParaRPr>
          </a:p>
          <a:p>
            <a:pPr marL="342900" marR="0" lvl="0" indent="-217170" algn="l" rtl="0">
              <a:spcBef>
                <a:spcPts val="2000"/>
              </a:spcBef>
              <a:spcAft>
                <a:spcPts val="1600"/>
              </a:spcAft>
              <a:buClr>
                <a:schemeClr val="accent1"/>
              </a:buClr>
              <a:buSzPts val="1980"/>
              <a:buFont typeface="Noto Sans Symbols"/>
              <a:buNone/>
            </a:pPr>
            <a:endParaRPr sz="1800" b="0" i="0" u="none" strike="noStrike" cap="none">
              <a:solidFill>
                <a:srgbClr val="00FF00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7"/>
          <p:cNvSpPr txBox="1"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Font typeface="Libre Baskerville"/>
              <a:buNone/>
            </a:pPr>
            <a:r>
              <a:rPr lang="en-US" sz="4600" b="0" i="0" u="none" strike="noStrike" cap="none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Annual Goals</a:t>
            </a:r>
            <a:endParaRPr sz="46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163" name="Google Shape;163;p27"/>
          <p:cNvSpPr txBox="1">
            <a:spLocks noGrp="1"/>
          </p:cNvSpPr>
          <p:nvPr>
            <p:ph type="body" idx="1"/>
          </p:nvPr>
        </p:nvSpPr>
        <p:spPr>
          <a:xfrm>
            <a:off x="680150" y="1795399"/>
            <a:ext cx="7662900" cy="397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5687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2200"/>
              <a:buFont typeface="Lustria"/>
              <a:buChar char="•"/>
            </a:pPr>
            <a:r>
              <a:rPr lang="en-US" i="0" u="none" strike="noStrike" cap="none">
                <a:solidFill>
                  <a:srgbClr val="00FF00"/>
                </a:solidFill>
              </a:rPr>
              <a:t>Measurable goal should align directly to PLAAFP</a:t>
            </a:r>
            <a:endParaRPr>
              <a:solidFill>
                <a:srgbClr val="00FF00"/>
              </a:solidFill>
            </a:endParaRPr>
          </a:p>
          <a:p>
            <a:pPr marL="342900" marR="0" lvl="0" indent="-35687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FF00"/>
              </a:buClr>
              <a:buSzPts val="2200"/>
              <a:buFont typeface="Lustria"/>
              <a:buChar char="•"/>
            </a:pPr>
            <a:r>
              <a:rPr lang="en-US" i="0" u="none" strike="noStrike" cap="none">
                <a:solidFill>
                  <a:srgbClr val="00FF00"/>
                </a:solidFill>
              </a:rPr>
              <a:t>Prioritize &amp; consolidate goals as appropriate</a:t>
            </a:r>
            <a:endParaRPr>
              <a:solidFill>
                <a:srgbClr val="00FF00"/>
              </a:solidFill>
            </a:endParaRPr>
          </a:p>
          <a:p>
            <a:pPr marL="342900" marR="0" lvl="0" indent="-35687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FF00"/>
              </a:buClr>
              <a:buSzPts val="2200"/>
              <a:buFont typeface="Lustria"/>
              <a:buChar char="•"/>
            </a:pPr>
            <a:r>
              <a:rPr lang="en-US" i="0" u="none" strike="noStrike" cap="none">
                <a:solidFill>
                  <a:srgbClr val="00FF00"/>
                </a:solidFill>
              </a:rPr>
              <a:t>Standard(s) reflected after goal</a:t>
            </a:r>
            <a:endParaRPr>
              <a:solidFill>
                <a:srgbClr val="00FF00"/>
              </a:solidFill>
            </a:endParaRPr>
          </a:p>
          <a:p>
            <a:pPr marL="342900" marR="0" lvl="0" indent="-35687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FF00"/>
              </a:buClr>
              <a:buSzPts val="2200"/>
              <a:buFont typeface="Lustria"/>
              <a:buChar char="•"/>
            </a:pPr>
            <a:r>
              <a:rPr lang="en-US" i="0" u="none" strike="noStrike" cap="none">
                <a:solidFill>
                  <a:srgbClr val="00FF00"/>
                </a:solidFill>
              </a:rPr>
              <a:t>Unit of measurement (criteria) relate to skill being taught (SMART goals)</a:t>
            </a:r>
            <a:endParaRPr>
              <a:solidFill>
                <a:srgbClr val="00FF00"/>
              </a:solidFill>
            </a:endParaRPr>
          </a:p>
          <a:p>
            <a:pPr marL="342900" marR="0" lvl="0" indent="-35687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FF00"/>
              </a:buClr>
              <a:buSzPts val="2200"/>
              <a:buFont typeface="Lustria"/>
              <a:buChar char="•"/>
            </a:pPr>
            <a:r>
              <a:rPr lang="en-US">
                <a:solidFill>
                  <a:srgbClr val="00FF00"/>
                </a:solidFill>
              </a:rPr>
              <a:t>Objectives: Only required for students taking state </a:t>
            </a:r>
            <a:endParaRPr>
              <a:solidFill>
                <a:srgbClr val="00FF00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FF00"/>
                </a:solidFill>
              </a:rPr>
              <a:t> alternate assessment(s)</a:t>
            </a:r>
            <a:endParaRPr>
              <a:solidFill>
                <a:srgbClr val="00FF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8"/>
          <p:cNvSpPr txBox="1"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Font typeface="Libre Baskerville"/>
              <a:buNone/>
            </a:pPr>
            <a:r>
              <a:rPr lang="en-US" sz="4600" b="0" i="0" u="none" strike="noStrike" cap="none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Goal</a:t>
            </a:r>
            <a:r>
              <a:rPr lang="en-US">
                <a:latin typeface="Libre Baskerville"/>
                <a:ea typeface="Libre Baskerville"/>
                <a:cs typeface="Libre Baskerville"/>
                <a:sym typeface="Libre Baskerville"/>
              </a:rPr>
              <a:t> Criteria</a:t>
            </a:r>
            <a:endParaRPr sz="46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170" name="Google Shape;170;p28"/>
          <p:cNvSpPr txBox="1">
            <a:spLocks noGrp="1"/>
          </p:cNvSpPr>
          <p:nvPr>
            <p:ph type="body" idx="1"/>
          </p:nvPr>
        </p:nvSpPr>
        <p:spPr>
          <a:xfrm>
            <a:off x="692075" y="1795406"/>
            <a:ext cx="7662900" cy="32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150"/>
              <a:buFont typeface="Noto Sans Symbols"/>
              <a:buNone/>
            </a:pPr>
            <a:r>
              <a:rPr lang="en-US" sz="2400" b="0" i="0" u="none" strike="noStrike" cap="none">
                <a:solidFill>
                  <a:srgbClr val="09213B"/>
                </a:solidFill>
                <a:latin typeface="Lustria"/>
                <a:ea typeface="Lustria"/>
                <a:cs typeface="Lustria"/>
                <a:sym typeface="Lustria"/>
              </a:rPr>
              <a:t>SMART Goal Criteria</a:t>
            </a:r>
            <a:endParaRPr sz="2400"/>
          </a:p>
          <a:p>
            <a:pPr marL="342900" marR="0" lvl="0" indent="-295275" algn="l" rtl="0">
              <a:lnSpc>
                <a:spcPct val="50000"/>
              </a:lnSpc>
              <a:spcBef>
                <a:spcPts val="2000"/>
              </a:spcBef>
              <a:spcAft>
                <a:spcPts val="0"/>
              </a:spcAft>
              <a:buClr>
                <a:srgbClr val="00FF00"/>
              </a:buClr>
              <a:buSzPts val="2400"/>
              <a:buFont typeface="Noto Sans Symbols"/>
              <a:buChar char="•"/>
            </a:pPr>
            <a:r>
              <a:rPr lang="en-US" sz="2400" b="0" i="0" u="none" strike="noStrike" cap="none">
                <a:solidFill>
                  <a:srgbClr val="00FF00"/>
                </a:solidFill>
                <a:latin typeface="Lustria"/>
                <a:ea typeface="Lustria"/>
                <a:cs typeface="Lustria"/>
                <a:sym typeface="Lustria"/>
              </a:rPr>
              <a:t>Specific</a:t>
            </a:r>
            <a:endParaRPr sz="2400" b="0" i="0" u="none" strike="noStrike" cap="none">
              <a:solidFill>
                <a:srgbClr val="00FF00"/>
              </a:solidFill>
              <a:latin typeface="Lustria"/>
              <a:ea typeface="Lustria"/>
              <a:cs typeface="Lustria"/>
              <a:sym typeface="Lustria"/>
            </a:endParaRPr>
          </a:p>
          <a:p>
            <a:pPr marL="342900" marR="0" lvl="0" indent="-295275" algn="l" rtl="0">
              <a:lnSpc>
                <a:spcPct val="50000"/>
              </a:lnSpc>
              <a:spcBef>
                <a:spcPts val="2000"/>
              </a:spcBef>
              <a:spcAft>
                <a:spcPts val="0"/>
              </a:spcAft>
              <a:buClr>
                <a:srgbClr val="00FF00"/>
              </a:buClr>
              <a:buSzPts val="2400"/>
              <a:buFont typeface="Noto Sans Symbols"/>
              <a:buChar char="•"/>
            </a:pPr>
            <a:r>
              <a:rPr lang="en-US" sz="2400" b="0" i="0" u="none" strike="noStrike" cap="none">
                <a:solidFill>
                  <a:srgbClr val="00FF00"/>
                </a:solidFill>
                <a:latin typeface="Lustria"/>
                <a:ea typeface="Lustria"/>
                <a:cs typeface="Lustria"/>
                <a:sym typeface="Lustria"/>
              </a:rPr>
              <a:t>Measurable</a:t>
            </a:r>
            <a:endParaRPr sz="2400" b="0" i="0" u="none" strike="noStrike" cap="none">
              <a:solidFill>
                <a:srgbClr val="00FF00"/>
              </a:solidFill>
              <a:latin typeface="Lustria"/>
              <a:ea typeface="Lustria"/>
              <a:cs typeface="Lustria"/>
              <a:sym typeface="Lustria"/>
            </a:endParaRPr>
          </a:p>
          <a:p>
            <a:pPr marL="342900" marR="0" lvl="0" indent="-295275" algn="l" rtl="0">
              <a:lnSpc>
                <a:spcPct val="50000"/>
              </a:lnSpc>
              <a:spcBef>
                <a:spcPts val="2000"/>
              </a:spcBef>
              <a:spcAft>
                <a:spcPts val="0"/>
              </a:spcAft>
              <a:buClr>
                <a:srgbClr val="00FF00"/>
              </a:buClr>
              <a:buSzPts val="2400"/>
              <a:buFont typeface="Noto Sans Symbols"/>
              <a:buChar char="•"/>
            </a:pPr>
            <a:r>
              <a:rPr lang="en-US" sz="2400" b="0" i="0" u="none" strike="noStrike" cap="none">
                <a:solidFill>
                  <a:srgbClr val="00FF00"/>
                </a:solidFill>
                <a:latin typeface="Lustria"/>
                <a:ea typeface="Lustria"/>
                <a:cs typeface="Lustria"/>
                <a:sym typeface="Lustria"/>
              </a:rPr>
              <a:t>Achievable</a:t>
            </a:r>
            <a:endParaRPr sz="2400">
              <a:solidFill>
                <a:srgbClr val="00FF00"/>
              </a:solidFill>
            </a:endParaRPr>
          </a:p>
          <a:p>
            <a:pPr marL="342900" marR="0" lvl="0" indent="-295275" algn="l" rtl="0">
              <a:lnSpc>
                <a:spcPct val="50000"/>
              </a:lnSpc>
              <a:spcBef>
                <a:spcPts val="2000"/>
              </a:spcBef>
              <a:spcAft>
                <a:spcPts val="0"/>
              </a:spcAft>
              <a:buClr>
                <a:srgbClr val="00FF00"/>
              </a:buClr>
              <a:buSzPts val="2400"/>
              <a:buFont typeface="Noto Sans Symbols"/>
              <a:buChar char="•"/>
            </a:pPr>
            <a:r>
              <a:rPr lang="en-US" sz="2400" b="0" i="0" u="none" strike="noStrike" cap="none">
                <a:solidFill>
                  <a:srgbClr val="00FF00"/>
                </a:solidFill>
                <a:latin typeface="Lustria"/>
                <a:ea typeface="Lustria"/>
                <a:cs typeface="Lustria"/>
                <a:sym typeface="Lustria"/>
              </a:rPr>
              <a:t>Reasonable</a:t>
            </a:r>
            <a:endParaRPr sz="2400">
              <a:solidFill>
                <a:srgbClr val="00FF00"/>
              </a:solidFill>
            </a:endParaRPr>
          </a:p>
          <a:p>
            <a:pPr marL="342900" marR="0" lvl="0" indent="-295275" algn="l" rtl="0">
              <a:lnSpc>
                <a:spcPct val="50000"/>
              </a:lnSpc>
              <a:spcBef>
                <a:spcPts val="2000"/>
              </a:spcBef>
              <a:spcAft>
                <a:spcPts val="0"/>
              </a:spcAft>
              <a:buClr>
                <a:srgbClr val="00FF00"/>
              </a:buClr>
              <a:buSzPts val="2400"/>
              <a:buFont typeface="Noto Sans Symbols"/>
              <a:buChar char="•"/>
            </a:pPr>
            <a:r>
              <a:rPr lang="en-US" sz="2400" b="0" i="0" u="none" strike="noStrike" cap="none">
                <a:solidFill>
                  <a:srgbClr val="00FF00"/>
                </a:solidFill>
                <a:latin typeface="Lustria"/>
                <a:ea typeface="Lustria"/>
                <a:cs typeface="Lustria"/>
                <a:sym typeface="Lustria"/>
              </a:rPr>
              <a:t>Timeline</a:t>
            </a:r>
            <a:endParaRPr sz="2400" b="0" i="0" u="none" strike="noStrike" cap="none">
              <a:solidFill>
                <a:srgbClr val="00FF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238"/>
              <a:buFont typeface="Noto Sans Symbols"/>
              <a:buNone/>
            </a:pPr>
            <a:endParaRPr sz="1375" b="0" i="0" u="none" strike="noStrike" cap="none">
              <a:solidFill>
                <a:srgbClr val="09213B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2000"/>
              </a:spcBef>
              <a:spcAft>
                <a:spcPts val="1600"/>
              </a:spcAft>
              <a:buClr>
                <a:schemeClr val="accent1"/>
              </a:buClr>
              <a:buSzPts val="1238"/>
              <a:buFont typeface="Noto Sans Symbols"/>
              <a:buNone/>
            </a:pPr>
            <a:endParaRPr sz="1375" b="0" i="0" u="none" strike="noStrike" cap="none">
              <a:solidFill>
                <a:srgbClr val="09213B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9"/>
          <p:cNvSpPr txBox="1"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Font typeface="Lustria"/>
              <a:buNone/>
            </a:pPr>
            <a:r>
              <a:rPr lang="en-US"/>
              <a:t>Goals -Link to State Standards</a:t>
            </a:r>
            <a:endParaRPr sz="4600" b="0" i="0" u="none" strike="noStrike" cap="none">
              <a:solidFill>
                <a:schemeClr val="lt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  <p:sp>
        <p:nvSpPr>
          <p:cNvPr id="176" name="Google Shape;176;p29"/>
          <p:cNvSpPr txBox="1">
            <a:spLocks noGrp="1"/>
          </p:cNvSpPr>
          <p:nvPr>
            <p:ph type="body" idx="1"/>
          </p:nvPr>
        </p:nvSpPr>
        <p:spPr>
          <a:xfrm>
            <a:off x="740575" y="2018702"/>
            <a:ext cx="7799100" cy="4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74"/>
              <a:buFont typeface="Noto Sans Symbols"/>
              <a:buNone/>
            </a:pPr>
            <a:r>
              <a:rPr lang="en-US" sz="2400" i="0" u="none" strike="noStrike" cap="none">
                <a:solidFill>
                  <a:srgbClr val="00FF00"/>
                </a:solidFill>
              </a:rPr>
              <a:t>Make sure we are aligning goals to standards.  </a:t>
            </a:r>
            <a:endParaRPr sz="2400">
              <a:solidFill>
                <a:srgbClr val="00FF00"/>
              </a:solidFill>
            </a:endParaRPr>
          </a:p>
          <a:p>
            <a:pPr marL="342900" marR="0" lvl="0" indent="-389001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rgbClr val="00FF00"/>
              </a:buClr>
              <a:buSzPts val="2400"/>
              <a:buFont typeface="Lustria"/>
              <a:buChar char="•"/>
            </a:pPr>
            <a:r>
              <a:rPr lang="en-US" sz="2400" i="0" u="none" strike="noStrike" cap="none">
                <a:solidFill>
                  <a:srgbClr val="00FF00"/>
                </a:solidFill>
              </a:rPr>
              <a:t>If we forget to align one goal, it will not meet compliance</a:t>
            </a:r>
            <a:endParaRPr sz="2400">
              <a:solidFill>
                <a:srgbClr val="00FF00"/>
              </a:solidFill>
            </a:endParaRPr>
          </a:p>
          <a:p>
            <a:pPr marL="342900" marR="0" lvl="0" indent="-389001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rgbClr val="00FF00"/>
              </a:buClr>
              <a:buSzPts val="2400"/>
              <a:buFont typeface="Lustria"/>
              <a:buChar char="•"/>
            </a:pPr>
            <a:r>
              <a:rPr lang="en-US" sz="2400" i="0" u="none" strike="noStrike" cap="none">
                <a:solidFill>
                  <a:srgbClr val="00FF00"/>
                </a:solidFill>
              </a:rPr>
              <a:t>Every discipline needs to be doing this</a:t>
            </a:r>
            <a:endParaRPr sz="2400">
              <a:solidFill>
                <a:srgbClr val="00FF00"/>
              </a:solidFill>
            </a:endParaRPr>
          </a:p>
          <a:p>
            <a:pPr marL="342900" marR="0" lvl="0" indent="-389001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rgbClr val="00FF00"/>
              </a:buClr>
              <a:buSzPts val="2400"/>
              <a:buFont typeface="Lustria"/>
              <a:buChar char="•"/>
            </a:pPr>
            <a:r>
              <a:rPr lang="en-US" sz="2400" i="0" u="none" strike="noStrike" cap="none">
                <a:solidFill>
                  <a:srgbClr val="00FF00"/>
                </a:solidFill>
              </a:rPr>
              <a:t>Examples: Appendix d – Pg. 12</a:t>
            </a:r>
            <a:endParaRPr sz="2400" i="0" u="none" strike="noStrike" cap="none">
              <a:solidFill>
                <a:srgbClr val="00FF00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674"/>
              <a:buFont typeface="Noto Sans Symbols"/>
              <a:buNone/>
            </a:pPr>
            <a:r>
              <a:rPr lang="en-US" sz="2400" i="0" u="none" strike="noStrike" cap="none">
                <a:solidFill>
                  <a:srgbClr val="00FF00"/>
                </a:solidFill>
              </a:rPr>
              <a:t>CDE quotation “It is denial of FAPE if not making growth on annual goals year after year”.  (year after year with same goal and lack of progress).</a:t>
            </a:r>
            <a:endParaRPr sz="2400">
              <a:solidFill>
                <a:srgbClr val="00FF00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674"/>
              <a:buFont typeface="Noto Sans Symbols"/>
              <a:buNone/>
            </a:pPr>
            <a:r>
              <a:rPr lang="en-US" sz="2400" i="0" u="none" strike="noStrike" cap="none">
                <a:solidFill>
                  <a:srgbClr val="00FF00"/>
                </a:solidFill>
              </a:rPr>
              <a:t>For Transition to Adulthood Focus on skills to be in place 12-24 months AFTER graduation. </a:t>
            </a:r>
            <a:endParaRPr sz="2400">
              <a:solidFill>
                <a:srgbClr val="00FF00"/>
              </a:solidFill>
            </a:endParaRPr>
          </a:p>
          <a:p>
            <a:pPr marL="342900" marR="0" lvl="0" indent="-245459" algn="l" rtl="0">
              <a:lnSpc>
                <a:spcPct val="80000"/>
              </a:lnSpc>
              <a:spcBef>
                <a:spcPts val="2000"/>
              </a:spcBef>
              <a:spcAft>
                <a:spcPts val="1600"/>
              </a:spcAft>
              <a:buClr>
                <a:schemeClr val="accent1"/>
              </a:buClr>
              <a:buSzPts val="1534"/>
              <a:buFont typeface="Noto Sans Symbols"/>
              <a:buNone/>
            </a:pPr>
            <a:endParaRPr sz="1704" b="0" i="0" u="none" strike="noStrike" cap="none">
              <a:solidFill>
                <a:srgbClr val="595959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0"/>
          <p:cNvSpPr txBox="1"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Font typeface="Libre Baskerville"/>
              <a:buNone/>
            </a:pPr>
            <a:r>
              <a:rPr lang="en-US" sz="4600" b="0" i="0" u="none" strike="noStrike" cap="none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Progress Reporting</a:t>
            </a:r>
            <a:endParaRPr/>
          </a:p>
        </p:txBody>
      </p:sp>
      <p:sp>
        <p:nvSpPr>
          <p:cNvPr id="183" name="Google Shape;183;p30"/>
          <p:cNvSpPr txBox="1">
            <a:spLocks noGrp="1"/>
          </p:cNvSpPr>
          <p:nvPr>
            <p:ph type="body" idx="1"/>
          </p:nvPr>
        </p:nvSpPr>
        <p:spPr>
          <a:xfrm>
            <a:off x="692075" y="1795406"/>
            <a:ext cx="7662900" cy="32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69570" algn="l" rtl="0"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2400"/>
              <a:buFont typeface="Lustria"/>
              <a:buChar char="•"/>
            </a:pPr>
            <a:r>
              <a:rPr lang="en-US" sz="2400" i="0" u="none" strike="noStrike" cap="none">
                <a:solidFill>
                  <a:srgbClr val="00FF00"/>
                </a:solidFill>
              </a:rPr>
              <a:t>Must report about the student’s progress toward achieving the annual goal</a:t>
            </a:r>
            <a:endParaRPr sz="2400">
              <a:solidFill>
                <a:srgbClr val="00FF00"/>
              </a:solidFill>
            </a:endParaRPr>
          </a:p>
          <a:p>
            <a:pPr marL="342900" marR="0" lvl="0" indent="-369570" algn="l" rtl="0">
              <a:spcBef>
                <a:spcPts val="2000"/>
              </a:spcBef>
              <a:spcAft>
                <a:spcPts val="0"/>
              </a:spcAft>
              <a:buClr>
                <a:srgbClr val="00FF00"/>
              </a:buClr>
              <a:buSzPts val="2400"/>
              <a:buFont typeface="Lustria"/>
              <a:buChar char="•"/>
            </a:pPr>
            <a:r>
              <a:rPr lang="en-US" sz="2400" i="0" u="none" strike="noStrike" cap="none">
                <a:solidFill>
                  <a:srgbClr val="00FF00"/>
                </a:solidFill>
              </a:rPr>
              <a:t>Include supporting data (e.g. graphs)</a:t>
            </a:r>
            <a:endParaRPr sz="2400">
              <a:solidFill>
                <a:srgbClr val="00FF00"/>
              </a:solidFill>
            </a:endParaRPr>
          </a:p>
          <a:p>
            <a:pPr marL="342900" marR="0" lvl="0" indent="-369570" algn="l" rtl="0">
              <a:spcBef>
                <a:spcPts val="2000"/>
              </a:spcBef>
              <a:spcAft>
                <a:spcPts val="0"/>
              </a:spcAft>
              <a:buClr>
                <a:srgbClr val="00FF00"/>
              </a:buClr>
              <a:buSzPts val="2400"/>
              <a:buFont typeface="Lustria"/>
              <a:buChar char="•"/>
            </a:pPr>
            <a:r>
              <a:rPr lang="en-US" sz="2400" i="0" u="none" strike="noStrike" cap="none">
                <a:solidFill>
                  <a:srgbClr val="00FF00"/>
                </a:solidFill>
              </a:rPr>
              <a:t>Completed as often as general education report cards </a:t>
            </a:r>
            <a:endParaRPr sz="2400">
              <a:solidFill>
                <a:srgbClr val="00FF00"/>
              </a:solidFill>
            </a:endParaRPr>
          </a:p>
          <a:p>
            <a:pPr marL="342900" marR="0" lvl="0" indent="-342900" algn="l" rtl="0">
              <a:spcBef>
                <a:spcPts val="2000"/>
              </a:spcBef>
              <a:spcAft>
                <a:spcPts val="1600"/>
              </a:spcAft>
              <a:buClr>
                <a:schemeClr val="accent1"/>
              </a:buClr>
              <a:buSzPts val="1980"/>
              <a:buFont typeface="Noto Sans Symbols"/>
              <a:buNone/>
            </a:pPr>
            <a:endParaRPr sz="2200" b="0" i="0" u="none" strike="noStrike" cap="none">
              <a:solidFill>
                <a:srgbClr val="09213B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1"/>
          <p:cNvSpPr txBox="1">
            <a:spLocks noGrp="1"/>
          </p:cNvSpPr>
          <p:nvPr>
            <p:ph type="title"/>
          </p:nvPr>
        </p:nvSpPr>
        <p:spPr>
          <a:xfrm>
            <a:off x="490250" y="651000"/>
            <a:ext cx="80016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FF00"/>
                </a:solidFill>
              </a:rPr>
              <a:t>Accommodations vs.</a:t>
            </a:r>
            <a:endParaRPr>
              <a:solidFill>
                <a:srgbClr val="00FF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FF00"/>
                </a:solidFill>
              </a:rPr>
              <a:t>Modifications </a:t>
            </a:r>
            <a:endParaRPr>
              <a:solidFill>
                <a:srgbClr val="00FF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2"/>
          <p:cNvSpPr txBox="1"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Font typeface="Lustria"/>
              <a:buNone/>
            </a:pPr>
            <a:r>
              <a:rPr lang="en-US" sz="4600" b="0" i="0" u="none" strike="noStrike" cap="non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  <a:t>Accommodations</a:t>
            </a:r>
            <a:endParaRPr sz="4600" b="0" i="0" u="none" strike="noStrike" cap="none">
              <a:solidFill>
                <a:schemeClr val="lt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  <p:pic>
        <p:nvPicPr>
          <p:cNvPr id="195" name="Google Shape;195;p32" descr="Screen Shot 2016-08-26 at 2.01.19 PM.pn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t="-2017" b="-2016"/>
          <a:stretch/>
        </p:blipFill>
        <p:spPr>
          <a:xfrm>
            <a:off x="265113" y="2006863"/>
            <a:ext cx="8421600" cy="350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3"/>
          <p:cNvSpPr txBox="1"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Font typeface="Lustria"/>
              <a:buNone/>
            </a:pPr>
            <a:r>
              <a:rPr lang="en-US" sz="4600" b="0" i="0" u="none" strike="noStrike" cap="non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  <a:t>Modifications</a:t>
            </a:r>
            <a:endParaRPr sz="4600" b="0" i="0" u="none" strike="noStrike" cap="none">
              <a:solidFill>
                <a:schemeClr val="lt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  <p:sp>
        <p:nvSpPr>
          <p:cNvPr id="201" name="Google Shape;201;p33"/>
          <p:cNvSpPr txBox="1"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980"/>
              <a:buFont typeface="Noto Sans Symbols"/>
              <a:buChar char="•"/>
            </a:pPr>
            <a:r>
              <a:rPr lang="en-US" sz="2200" b="0" i="0" u="none" strike="noStrike" cap="none">
                <a:solidFill>
                  <a:srgbClr val="00FF00"/>
                </a:solidFill>
                <a:latin typeface="Lustria"/>
                <a:ea typeface="Lustria"/>
                <a:cs typeface="Lustria"/>
                <a:sym typeface="Lustria"/>
              </a:rPr>
              <a:t>Modifications are typically utilized for those students who are supported through Extended Services</a:t>
            </a:r>
            <a:endParaRPr>
              <a:solidFill>
                <a:srgbClr val="00FF00"/>
              </a:solidFill>
            </a:endParaRPr>
          </a:p>
          <a:p>
            <a:pPr marL="342900" marR="0" lvl="0" indent="-342900" algn="l" rtl="0">
              <a:spcBef>
                <a:spcPts val="2000"/>
              </a:spcBef>
              <a:spcAft>
                <a:spcPts val="0"/>
              </a:spcAft>
              <a:buClr>
                <a:srgbClr val="00FF00"/>
              </a:buClr>
              <a:buSzPts val="1980"/>
              <a:buFont typeface="Noto Sans Symbols"/>
              <a:buChar char="•"/>
            </a:pPr>
            <a:r>
              <a:rPr lang="en-US" sz="2200" b="0" i="0" u="none" strike="noStrike" cap="none">
                <a:solidFill>
                  <a:srgbClr val="00FF00"/>
                </a:solidFill>
                <a:latin typeface="Lustria"/>
                <a:ea typeface="Lustria"/>
                <a:cs typeface="Lustria"/>
                <a:sym typeface="Lustria"/>
              </a:rPr>
              <a:t>We are making modifications to the standards so that the child can access the general curriculum</a:t>
            </a:r>
            <a:endParaRPr>
              <a:solidFill>
                <a:srgbClr val="00FF00"/>
              </a:solidFill>
            </a:endParaRPr>
          </a:p>
          <a:p>
            <a:pPr marL="342900" marR="0" lvl="0" indent="-342900" algn="l" rtl="0">
              <a:spcBef>
                <a:spcPts val="2000"/>
              </a:spcBef>
              <a:spcAft>
                <a:spcPts val="1600"/>
              </a:spcAft>
              <a:buClr>
                <a:srgbClr val="00FF00"/>
              </a:buClr>
              <a:buSzPts val="1980"/>
              <a:buFont typeface="Noto Sans Symbols"/>
              <a:buChar char="•"/>
            </a:pPr>
            <a:r>
              <a:rPr lang="en-US" sz="2200" b="0" i="0" u="none" strike="noStrike" cap="none">
                <a:solidFill>
                  <a:srgbClr val="00FF00"/>
                </a:solidFill>
                <a:latin typeface="Lustria"/>
                <a:ea typeface="Lustria"/>
                <a:cs typeface="Lustria"/>
                <a:sym typeface="Lustria"/>
              </a:rPr>
              <a:t>Resource students typically do not need any curricular modifications</a:t>
            </a:r>
            <a:endParaRPr sz="2200" b="0" i="0" u="none" strike="noStrike" cap="none">
              <a:solidFill>
                <a:srgbClr val="00FF00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4"/>
          <p:cNvSpPr txBox="1"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Font typeface="Lustria"/>
              <a:buNone/>
            </a:pPr>
            <a:r>
              <a:rPr lang="en-US" sz="4600" b="0" i="0" u="none" strike="noStrike" cap="non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  <a:t>Forms to be uploaded due to signatures</a:t>
            </a:r>
            <a:endParaRPr sz="4600" b="0" i="0" u="none" strike="noStrike" cap="none">
              <a:solidFill>
                <a:schemeClr val="lt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  <p:sp>
        <p:nvSpPr>
          <p:cNvPr id="207" name="Google Shape;207;p34"/>
          <p:cNvSpPr txBox="1">
            <a:spLocks noGrp="1"/>
          </p:cNvSpPr>
          <p:nvPr>
            <p:ph type="body" idx="1"/>
          </p:nvPr>
        </p:nvSpPr>
        <p:spPr>
          <a:xfrm>
            <a:off x="692075" y="2412301"/>
            <a:ext cx="7662900" cy="36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980"/>
              <a:buFont typeface="Noto Sans Symbols"/>
              <a:buChar char="•"/>
            </a:pPr>
            <a:r>
              <a:rPr lang="en-US" sz="2200" b="0" i="0" u="none" strike="noStrike" cap="none">
                <a:solidFill>
                  <a:srgbClr val="00FF00"/>
                </a:solidFill>
                <a:latin typeface="Lustria"/>
                <a:ea typeface="Lustria"/>
                <a:cs typeface="Lustria"/>
                <a:sym typeface="Lustria"/>
              </a:rPr>
              <a:t>Permission for evaluation</a:t>
            </a:r>
            <a:endParaRPr>
              <a:solidFill>
                <a:srgbClr val="00FF00"/>
              </a:solidFill>
            </a:endParaRPr>
          </a:p>
          <a:p>
            <a:pPr marL="342900" marR="0" lvl="0" indent="-342900" algn="l" rtl="0">
              <a:spcBef>
                <a:spcPts val="2000"/>
              </a:spcBef>
              <a:spcAft>
                <a:spcPts val="0"/>
              </a:spcAft>
              <a:buClr>
                <a:srgbClr val="00FF00"/>
              </a:buClr>
              <a:buSzPts val="1980"/>
              <a:buFont typeface="Noto Sans Symbols"/>
              <a:buChar char="•"/>
            </a:pPr>
            <a:r>
              <a:rPr lang="en-US" sz="2200" b="0" i="0" u="none" strike="noStrike" cap="none">
                <a:solidFill>
                  <a:srgbClr val="00FF00"/>
                </a:solidFill>
                <a:latin typeface="Lustria"/>
                <a:ea typeface="Lustria"/>
                <a:cs typeface="Lustria"/>
                <a:sym typeface="Lustria"/>
              </a:rPr>
              <a:t>Initial consent of Services</a:t>
            </a:r>
            <a:endParaRPr>
              <a:solidFill>
                <a:srgbClr val="00FF00"/>
              </a:solidFill>
            </a:endParaRPr>
          </a:p>
          <a:p>
            <a:pPr marL="342900" marR="0" lvl="0" indent="-342900" algn="l" rtl="0">
              <a:spcBef>
                <a:spcPts val="2000"/>
              </a:spcBef>
              <a:spcAft>
                <a:spcPts val="0"/>
              </a:spcAft>
              <a:buClr>
                <a:srgbClr val="00FF00"/>
              </a:buClr>
              <a:buSzPts val="1980"/>
              <a:buFont typeface="Noto Sans Symbols"/>
              <a:buChar char="•"/>
            </a:pPr>
            <a:r>
              <a:rPr lang="en-US" sz="2200" b="0" i="0" u="none" strike="noStrike" cap="none">
                <a:solidFill>
                  <a:srgbClr val="00FF00"/>
                </a:solidFill>
                <a:latin typeface="Lustria"/>
                <a:ea typeface="Lustria"/>
                <a:cs typeface="Lustria"/>
                <a:sym typeface="Lustria"/>
              </a:rPr>
              <a:t>Amendment</a:t>
            </a:r>
            <a:endParaRPr>
              <a:solidFill>
                <a:srgbClr val="00FF00"/>
              </a:solidFill>
            </a:endParaRPr>
          </a:p>
          <a:p>
            <a:pPr marL="342900" marR="0" lvl="0" indent="-342900" algn="l" rtl="0">
              <a:spcBef>
                <a:spcPts val="2000"/>
              </a:spcBef>
              <a:spcAft>
                <a:spcPts val="0"/>
              </a:spcAft>
              <a:buClr>
                <a:srgbClr val="00FF00"/>
              </a:buClr>
              <a:buSzPts val="1980"/>
              <a:buFont typeface="Noto Sans Symbols"/>
              <a:buChar char="•"/>
            </a:pPr>
            <a:r>
              <a:rPr lang="en-US" sz="2200" b="0" i="0" u="none" strike="noStrike" cap="none">
                <a:solidFill>
                  <a:srgbClr val="00FF00"/>
                </a:solidFill>
                <a:latin typeface="Lustria"/>
                <a:ea typeface="Lustria"/>
                <a:cs typeface="Lustria"/>
                <a:sym typeface="Lustria"/>
              </a:rPr>
              <a:t>Attendance at IEP meeting (parent also signs they received rights)</a:t>
            </a:r>
            <a:endParaRPr>
              <a:solidFill>
                <a:srgbClr val="00FF00"/>
              </a:solidFill>
            </a:endParaRPr>
          </a:p>
          <a:p>
            <a:pPr marL="342900" marR="0" lvl="0" indent="-342900" algn="l" rtl="0">
              <a:spcBef>
                <a:spcPts val="2000"/>
              </a:spcBef>
              <a:spcAft>
                <a:spcPts val="1600"/>
              </a:spcAft>
              <a:buClr>
                <a:srgbClr val="00FF00"/>
              </a:buClr>
              <a:buSzPts val="1980"/>
              <a:buFont typeface="Noto Sans Symbols"/>
              <a:buChar char="•"/>
            </a:pPr>
            <a:r>
              <a:rPr lang="en-US" sz="2200" b="0" i="0" u="none" strike="noStrike" cap="none">
                <a:solidFill>
                  <a:srgbClr val="00FF00"/>
                </a:solidFill>
                <a:latin typeface="Lustria"/>
                <a:ea typeface="Lustria"/>
                <a:cs typeface="Lustria"/>
                <a:sym typeface="Lustria"/>
              </a:rPr>
              <a:t>Eligibility determination disability pages</a:t>
            </a:r>
            <a:endParaRPr sz="2200" b="0" i="0" u="none" strike="noStrike" cap="none">
              <a:solidFill>
                <a:srgbClr val="00FF00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7"/>
          <p:cNvSpPr txBox="1">
            <a:spLocks noGrp="1"/>
          </p:cNvSpPr>
          <p:nvPr>
            <p:ph type="title"/>
          </p:nvPr>
        </p:nvSpPr>
        <p:spPr>
          <a:xfrm>
            <a:off x="226078" y="477067"/>
            <a:ext cx="2808000" cy="127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ustria"/>
              <a:buNone/>
            </a:pPr>
            <a:r>
              <a:rPr lang="en-US" sz="3200">
                <a:latin typeface="Lustria"/>
                <a:ea typeface="Lustria"/>
                <a:cs typeface="Lustria"/>
                <a:sym typeface="Lustria"/>
              </a:rPr>
              <a:t>Topics for the day:</a:t>
            </a:r>
            <a:endParaRPr/>
          </a:p>
        </p:txBody>
      </p:sp>
      <p:sp>
        <p:nvSpPr>
          <p:cNvPr id="98" name="Google Shape;98;p17"/>
          <p:cNvSpPr txBox="1">
            <a:spLocks noGrp="1"/>
          </p:cNvSpPr>
          <p:nvPr>
            <p:ph type="body" idx="1"/>
          </p:nvPr>
        </p:nvSpPr>
        <p:spPr>
          <a:xfrm>
            <a:off x="226075" y="1954400"/>
            <a:ext cx="2808000" cy="42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Arial"/>
              <a:buChar char="•"/>
            </a:pPr>
            <a:r>
              <a:rPr lang="en-US" sz="2040">
                <a:latin typeface="Lustria"/>
                <a:ea typeface="Lustria"/>
                <a:cs typeface="Lustria"/>
                <a:sym typeface="Lustria"/>
              </a:rPr>
              <a:t>SPED 101 </a:t>
            </a:r>
            <a:endParaRPr sz="2000">
              <a:latin typeface="Lustria"/>
              <a:ea typeface="Lustria"/>
              <a:cs typeface="Lustria"/>
              <a:sym typeface="Lustria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Arial"/>
              <a:buChar char="•"/>
            </a:pPr>
            <a:r>
              <a:rPr lang="en-US" sz="2040">
                <a:latin typeface="Lustria"/>
                <a:ea typeface="Lustria"/>
                <a:cs typeface="Lustria"/>
                <a:sym typeface="Lustria"/>
              </a:rPr>
              <a:t>Enrich Updates</a:t>
            </a:r>
            <a:endParaRPr sz="2040">
              <a:latin typeface="Lustria"/>
              <a:ea typeface="Lustria"/>
              <a:cs typeface="Lustria"/>
              <a:sym typeface="Lustria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Arial"/>
              <a:buChar char="•"/>
            </a:pPr>
            <a:r>
              <a:rPr lang="en-US" sz="2040">
                <a:latin typeface="Lustria"/>
                <a:ea typeface="Lustria"/>
                <a:cs typeface="Lustria"/>
                <a:sym typeface="Lustria"/>
              </a:rPr>
              <a:t>Website Updates and Resources</a:t>
            </a:r>
            <a:endParaRPr sz="2000">
              <a:latin typeface="Lustria"/>
              <a:ea typeface="Lustria"/>
              <a:cs typeface="Lustria"/>
              <a:sym typeface="Lustria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Arial"/>
              <a:buChar char="•"/>
            </a:pPr>
            <a:r>
              <a:rPr lang="en-US" sz="2040">
                <a:latin typeface="Lustria"/>
                <a:ea typeface="Lustria"/>
                <a:cs typeface="Lustria"/>
                <a:sym typeface="Lustria"/>
              </a:rPr>
              <a:t>Questions and Answer</a:t>
            </a:r>
            <a:endParaRPr sz="2000">
              <a:latin typeface="Lustria"/>
              <a:ea typeface="Lustria"/>
              <a:cs typeface="Lustria"/>
              <a:sym typeface="Lustria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99" name="Google Shape;9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58975" y="1677838"/>
            <a:ext cx="4960825" cy="3502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5"/>
          <p:cNvSpPr txBox="1"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Font typeface="Lustria"/>
              <a:buNone/>
            </a:pPr>
            <a:r>
              <a:rPr lang="en-US" sz="4600" b="0" i="0" u="none" strike="noStrike" cap="non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  <a:t>File Review Reminders</a:t>
            </a:r>
            <a:endParaRPr/>
          </a:p>
        </p:txBody>
      </p:sp>
      <p:sp>
        <p:nvSpPr>
          <p:cNvPr id="214" name="Google Shape;214;p35"/>
          <p:cNvSpPr txBox="1">
            <a:spLocks noGrp="1"/>
          </p:cNvSpPr>
          <p:nvPr>
            <p:ph type="body" idx="1"/>
          </p:nvPr>
        </p:nvSpPr>
        <p:spPr>
          <a:xfrm>
            <a:off x="740575" y="1565477"/>
            <a:ext cx="76629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69189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800"/>
              <a:buFont typeface="Noto Sans Symbols"/>
              <a:buChar char="•"/>
            </a:pPr>
            <a:r>
              <a:rPr lang="en-US" sz="1800" b="0" i="0" u="none" strike="noStrike" cap="none">
                <a:solidFill>
                  <a:srgbClr val="00FF00"/>
                </a:solidFill>
                <a:latin typeface="Lustria"/>
                <a:ea typeface="Lustria"/>
                <a:cs typeface="Lustria"/>
                <a:sym typeface="Lustria"/>
              </a:rPr>
              <a:t>Statement of the child’s present levels of academic achievement and functional performance – compliance vs. quality </a:t>
            </a:r>
            <a:endParaRPr sz="1800">
              <a:solidFill>
                <a:srgbClr val="00FF00"/>
              </a:solidFill>
            </a:endParaRPr>
          </a:p>
          <a:p>
            <a:pPr marL="342900" marR="0" lvl="0" indent="-369189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rgbClr val="00FF00"/>
              </a:buClr>
              <a:buSzPts val="1800"/>
              <a:buFont typeface="Noto Sans Symbols"/>
              <a:buChar char="•"/>
            </a:pPr>
            <a:r>
              <a:rPr lang="en-US" sz="1800" b="0" i="0" u="none" strike="noStrike" cap="none">
                <a:solidFill>
                  <a:srgbClr val="00FF00"/>
                </a:solidFill>
                <a:latin typeface="Lustria"/>
                <a:ea typeface="Lustria"/>
                <a:cs typeface="Lustria"/>
                <a:sym typeface="Lustria"/>
              </a:rPr>
              <a:t>Statement about progress on goals and post secondary goals for Transition IEP’s</a:t>
            </a:r>
            <a:endParaRPr sz="1800">
              <a:solidFill>
                <a:srgbClr val="00FF00"/>
              </a:solidFill>
            </a:endParaRPr>
          </a:p>
          <a:p>
            <a:pPr marL="342900" marR="0" lvl="0" indent="-369189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rgbClr val="00FF00"/>
              </a:buClr>
              <a:buSzPts val="1800"/>
              <a:buFont typeface="Noto Sans Symbols"/>
              <a:buChar char="•"/>
            </a:pPr>
            <a:r>
              <a:rPr lang="en-US" sz="1800" b="0" i="0" u="none" strike="noStrike" cap="none">
                <a:solidFill>
                  <a:srgbClr val="00FF00"/>
                </a:solidFill>
                <a:latin typeface="Lustria"/>
                <a:ea typeface="Lustria"/>
                <a:cs typeface="Lustria"/>
                <a:sym typeface="Lustria"/>
              </a:rPr>
              <a:t>Concerns of the parent (remember this is not always negative) – link to PWN</a:t>
            </a:r>
            <a:endParaRPr sz="1800">
              <a:solidFill>
                <a:srgbClr val="00FF00"/>
              </a:solidFill>
            </a:endParaRPr>
          </a:p>
          <a:p>
            <a:pPr marL="342900" marR="0" lvl="0" indent="-369189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rgbClr val="00FF00"/>
              </a:buClr>
              <a:buSzPts val="1800"/>
              <a:buFont typeface="Noto Sans Symbols"/>
              <a:buChar char="•"/>
            </a:pPr>
            <a:r>
              <a:rPr lang="en-US" sz="1800" b="0" i="0" u="none" strike="noStrike" cap="none">
                <a:solidFill>
                  <a:srgbClr val="00FF00"/>
                </a:solidFill>
                <a:latin typeface="Lustria"/>
                <a:ea typeface="Lustria"/>
                <a:cs typeface="Lustria"/>
                <a:sym typeface="Lustria"/>
              </a:rPr>
              <a:t>Goals are measurable, reflected in present levels and aligned to standards</a:t>
            </a:r>
            <a:endParaRPr sz="1800" b="0" i="0" u="none" strike="noStrike" cap="none">
              <a:solidFill>
                <a:srgbClr val="00FF00"/>
              </a:solidFill>
              <a:latin typeface="Lustria"/>
              <a:ea typeface="Lustria"/>
              <a:cs typeface="Lustria"/>
              <a:sym typeface="Lustria"/>
            </a:endParaRPr>
          </a:p>
          <a:p>
            <a:pPr marL="342900" marR="0" lvl="0" indent="-369189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rgbClr val="00FF00"/>
              </a:buClr>
              <a:buSzPts val="1800"/>
              <a:buFont typeface="Noto Sans Symbols"/>
              <a:buChar char="•"/>
            </a:pPr>
            <a:r>
              <a:rPr lang="en-US" sz="1800" b="0" i="0" u="none" strike="noStrike" cap="none">
                <a:solidFill>
                  <a:srgbClr val="00FF00"/>
                </a:solidFill>
                <a:latin typeface="Lustria"/>
                <a:ea typeface="Lustria"/>
                <a:cs typeface="Lustria"/>
                <a:sym typeface="Lustria"/>
              </a:rPr>
              <a:t>Statement describing whether the child will achieve local or individualized standards </a:t>
            </a:r>
            <a:endParaRPr sz="1800" b="0" i="0" u="none" strike="noStrike" cap="none">
              <a:solidFill>
                <a:srgbClr val="00FF00"/>
              </a:solidFill>
              <a:latin typeface="Lustria"/>
              <a:ea typeface="Lustria"/>
              <a:cs typeface="Lustria"/>
              <a:sym typeface="Lustria"/>
            </a:endParaRPr>
          </a:p>
          <a:p>
            <a:pPr marL="342900" marR="0" lvl="0" indent="-369189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rgbClr val="00FF00"/>
              </a:buClr>
              <a:buSzPts val="1800"/>
              <a:buFont typeface="Noto Sans Symbols"/>
              <a:buChar char="•"/>
            </a:pPr>
            <a:r>
              <a:rPr lang="en-US" sz="1800" b="0" i="0" u="none" strike="noStrike" cap="none">
                <a:solidFill>
                  <a:srgbClr val="00FF00"/>
                </a:solidFill>
                <a:latin typeface="Lustria"/>
                <a:ea typeface="Lustria"/>
                <a:cs typeface="Lustria"/>
                <a:sym typeface="Lustria"/>
              </a:rPr>
              <a:t>Child is removed from regular education environment only when the nature or severity of the disability cannot be achieved satisfactorily even with supplementary aids and services 	</a:t>
            </a:r>
            <a:endParaRPr sz="1800">
              <a:solidFill>
                <a:srgbClr val="00FF00"/>
              </a:solidFill>
            </a:endParaRPr>
          </a:p>
          <a:p>
            <a:pPr marL="342900" marR="0" lvl="0" indent="-254889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6"/>
              <a:buFont typeface="Noto Sans Symbols"/>
              <a:buNone/>
            </a:pPr>
            <a:endParaRPr sz="1540" b="0" i="0" u="none" strike="noStrike" cap="none">
              <a:solidFill>
                <a:srgbClr val="595959"/>
              </a:solidFill>
              <a:latin typeface="Lustria"/>
              <a:ea typeface="Lustria"/>
              <a:cs typeface="Lustria"/>
              <a:sym typeface="Lustria"/>
            </a:endParaRPr>
          </a:p>
          <a:p>
            <a:pPr marL="342900" marR="0" lvl="0" indent="-254889" algn="l" rtl="0">
              <a:lnSpc>
                <a:spcPct val="80000"/>
              </a:lnSpc>
              <a:spcBef>
                <a:spcPts val="2000"/>
              </a:spcBef>
              <a:spcAft>
                <a:spcPts val="1600"/>
              </a:spcAft>
              <a:buClr>
                <a:schemeClr val="accent1"/>
              </a:buClr>
              <a:buSzPts val="1386"/>
              <a:buFont typeface="Noto Sans Symbols"/>
              <a:buNone/>
            </a:pPr>
            <a:endParaRPr sz="1540" b="0" i="0" u="none" strike="noStrike" cap="none">
              <a:solidFill>
                <a:srgbClr val="595959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6"/>
          <p:cNvSpPr txBox="1"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Font typeface="Lustria"/>
              <a:buNone/>
            </a:pPr>
            <a:r>
              <a:rPr lang="en-US"/>
              <a:t>Frontline</a:t>
            </a:r>
            <a:endParaRPr sz="4600" b="0" i="0" u="none" strike="noStrike" cap="none">
              <a:solidFill>
                <a:schemeClr val="lt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  <p:sp>
        <p:nvSpPr>
          <p:cNvPr id="220" name="Google Shape;220;p36"/>
          <p:cNvSpPr txBox="1">
            <a:spLocks noGrp="1"/>
          </p:cNvSpPr>
          <p:nvPr>
            <p:ph type="body" idx="1"/>
          </p:nvPr>
        </p:nvSpPr>
        <p:spPr>
          <a:xfrm>
            <a:off x="740550" y="1488150"/>
            <a:ext cx="7662900" cy="45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980"/>
              <a:buFont typeface="Noto Sans Symbols"/>
              <a:buChar char="•"/>
            </a:pPr>
            <a:r>
              <a:rPr lang="en-US" sz="2200" b="0" i="0" u="none" strike="noStrike" cap="none">
                <a:solidFill>
                  <a:srgbClr val="00FF00"/>
                </a:solidFill>
                <a:latin typeface="Lustria"/>
                <a:ea typeface="Lustria"/>
                <a:cs typeface="Lustria"/>
                <a:sym typeface="Lustria"/>
              </a:rPr>
              <a:t>Dashboard</a:t>
            </a:r>
            <a:endParaRPr sz="2200" b="0" i="0" u="none" strike="noStrike" cap="none">
              <a:solidFill>
                <a:srgbClr val="00FF00"/>
              </a:solidFill>
              <a:latin typeface="Lustria"/>
              <a:ea typeface="Lustria"/>
              <a:cs typeface="Lustria"/>
              <a:sym typeface="Lustria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980"/>
              <a:buFont typeface="Noto Sans Symbols"/>
              <a:buChar char="•"/>
            </a:pPr>
            <a:r>
              <a:rPr lang="en-US">
                <a:solidFill>
                  <a:srgbClr val="00FF00"/>
                </a:solidFill>
              </a:rPr>
              <a:t>Notice of Meeting</a:t>
            </a:r>
            <a:endParaRPr>
              <a:solidFill>
                <a:srgbClr val="00FF00"/>
              </a:solidFill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980"/>
              <a:buFont typeface="Noto Sans Symbols"/>
              <a:buChar char="•"/>
            </a:pPr>
            <a:r>
              <a:rPr lang="en-US">
                <a:solidFill>
                  <a:srgbClr val="00FF00"/>
                </a:solidFill>
              </a:rPr>
              <a:t>Create an IEP</a:t>
            </a:r>
            <a:endParaRPr>
              <a:solidFill>
                <a:srgbClr val="00FF00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980"/>
              <a:buFont typeface="Noto Sans Symbols"/>
              <a:buChar char="•"/>
            </a:pPr>
            <a:r>
              <a:rPr lang="en-US" sz="2200" b="0" i="0" u="none" strike="noStrike" cap="none">
                <a:solidFill>
                  <a:srgbClr val="00FF00"/>
                </a:solidFill>
                <a:latin typeface="Lustria"/>
                <a:ea typeface="Lustria"/>
                <a:cs typeface="Lustria"/>
                <a:sym typeface="Lustria"/>
              </a:rPr>
              <a:t>Pro</a:t>
            </a:r>
            <a:r>
              <a:rPr lang="en-US">
                <a:solidFill>
                  <a:srgbClr val="00FF00"/>
                </a:solidFill>
              </a:rPr>
              <a:t>gress Monitoring - how to </a:t>
            </a:r>
            <a:endParaRPr>
              <a:solidFill>
                <a:srgbClr val="00FF00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980"/>
              <a:buFont typeface="Noto Sans Symbols"/>
              <a:buChar char="•"/>
            </a:pPr>
            <a:r>
              <a:rPr lang="en-US">
                <a:solidFill>
                  <a:srgbClr val="00FF00"/>
                </a:solidFill>
              </a:rPr>
              <a:t>Uploading of documents</a:t>
            </a:r>
            <a:endParaRPr>
              <a:solidFill>
                <a:srgbClr val="00FF00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980"/>
              <a:buFont typeface="Noto Sans Symbols"/>
              <a:buChar char="•"/>
            </a:pPr>
            <a:r>
              <a:rPr lang="en-US">
                <a:solidFill>
                  <a:srgbClr val="00FF00"/>
                </a:solidFill>
              </a:rPr>
              <a:t>Finalizing - report to Records clerk</a:t>
            </a:r>
            <a:endParaRPr>
              <a:solidFill>
                <a:srgbClr val="00FF00"/>
              </a:solidFill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980"/>
              <a:buFont typeface="Noto Sans Symbols"/>
              <a:buChar char="•"/>
            </a:pPr>
            <a:r>
              <a:rPr lang="en-US">
                <a:solidFill>
                  <a:srgbClr val="00FF00"/>
                </a:solidFill>
              </a:rPr>
              <a:t>IEP Amendments</a:t>
            </a:r>
            <a:endParaRPr>
              <a:solidFill>
                <a:srgbClr val="00FF00"/>
              </a:solidFill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980"/>
              <a:buFont typeface="Noto Sans Symbols"/>
              <a:buChar char="•"/>
            </a:pPr>
            <a:r>
              <a:rPr lang="en-US">
                <a:solidFill>
                  <a:srgbClr val="00FF00"/>
                </a:solidFill>
              </a:rPr>
              <a:t>Batch printing</a:t>
            </a:r>
            <a:endParaRPr>
              <a:solidFill>
                <a:srgbClr val="00FF00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980"/>
              <a:buFont typeface="Noto Sans Symbols"/>
              <a:buChar char="•"/>
            </a:pPr>
            <a:r>
              <a:rPr lang="en-US" sz="2200" b="0" i="0" u="none" strike="noStrike" cap="none">
                <a:solidFill>
                  <a:srgbClr val="00FF00"/>
                </a:solidFill>
                <a:latin typeface="Lustria"/>
                <a:ea typeface="Lustria"/>
                <a:cs typeface="Lustria"/>
                <a:sym typeface="Lustria"/>
              </a:rPr>
              <a:t>Audit logs</a:t>
            </a:r>
            <a:endParaRPr>
              <a:solidFill>
                <a:srgbClr val="00FF00"/>
              </a:solidFill>
            </a:endParaRPr>
          </a:p>
          <a:p>
            <a:pPr marL="0" marR="0" lvl="0" indent="0" algn="ctr" rtl="0">
              <a:spcBef>
                <a:spcPts val="2000"/>
              </a:spcBef>
              <a:spcAft>
                <a:spcPts val="1600"/>
              </a:spcAft>
              <a:buClr>
                <a:schemeClr val="accent1"/>
              </a:buClr>
              <a:buSzPts val="1980"/>
              <a:buFont typeface="Noto Sans Symbols"/>
              <a:buNone/>
            </a:pPr>
            <a:r>
              <a:rPr lang="en-US" sz="2200" b="0" i="0" u="none" strike="noStrike" cap="none">
                <a:solidFill>
                  <a:srgbClr val="00FF00"/>
                </a:solidFill>
                <a:latin typeface="Lustria"/>
                <a:ea typeface="Lustria"/>
                <a:cs typeface="Lustria"/>
                <a:sym typeface="Lustria"/>
              </a:rPr>
              <a:t>Tips: Administrator use can see who has accessed a student at anytime. If a student moves please turn in change of status. </a:t>
            </a:r>
            <a:endParaRPr sz="2200" b="0" i="0" u="none" strike="noStrike" cap="none">
              <a:solidFill>
                <a:srgbClr val="00FF00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7"/>
          <p:cNvSpPr txBox="1">
            <a:spLocks noGrp="1"/>
          </p:cNvSpPr>
          <p:nvPr>
            <p:ph type="title"/>
          </p:nvPr>
        </p:nvSpPr>
        <p:spPr>
          <a:xfrm>
            <a:off x="98250" y="21800"/>
            <a:ext cx="8826600" cy="80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Font typeface="Lustria"/>
              <a:buNone/>
            </a:pPr>
            <a:r>
              <a:rPr lang="en-US" sz="4600" b="0" i="0" u="none" strike="noStrike" cap="non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  <a:t>Web Site Resources</a:t>
            </a:r>
            <a:endParaRPr sz="4600" b="0" i="0" u="none" strike="noStrike" cap="none">
              <a:solidFill>
                <a:schemeClr val="lt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  <p:sp>
        <p:nvSpPr>
          <p:cNvPr id="226" name="Google Shape;226;p37"/>
          <p:cNvSpPr txBox="1"/>
          <p:nvPr/>
        </p:nvSpPr>
        <p:spPr>
          <a:xfrm>
            <a:off x="1257911" y="3263006"/>
            <a:ext cx="6632223" cy="1815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accent1"/>
                </a:solidFill>
                <a:latin typeface="Lustria"/>
                <a:ea typeface="Lustria"/>
                <a:cs typeface="Lustria"/>
                <a:sym typeface="Lustria"/>
              </a:rPr>
              <a:t>Tour of </a:t>
            </a:r>
            <a:r>
              <a:rPr lang="en-US" sz="2800" u="sng">
                <a:solidFill>
                  <a:schemeClr val="accent1"/>
                </a:solidFill>
                <a:latin typeface="Lustria"/>
                <a:ea typeface="Lustria"/>
                <a:cs typeface="Lustria"/>
                <a:sym typeface="Lustria"/>
                <a:hlinkClick r:id="rId3"/>
              </a:rPr>
              <a:t>www.slvboces.org</a:t>
            </a:r>
            <a:endParaRPr sz="2800">
              <a:solidFill>
                <a:schemeClr val="accent1"/>
              </a:solidFill>
              <a:latin typeface="Lustria"/>
              <a:ea typeface="Lustria"/>
              <a:cs typeface="Lustria"/>
              <a:sym typeface="Lustr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accent1"/>
              </a:solidFill>
              <a:latin typeface="Lustria"/>
              <a:ea typeface="Lustria"/>
              <a:cs typeface="Lustria"/>
              <a:sym typeface="Lustria"/>
            </a:endParaRPr>
          </a:p>
          <a:p>
            <a:pPr marL="285750" marR="0" lvl="0" indent="-28575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Lustria"/>
              <a:buChar char="•"/>
            </a:pPr>
            <a:r>
              <a:rPr lang="en-US" sz="2800">
                <a:solidFill>
                  <a:schemeClr val="accent1"/>
                </a:solidFill>
                <a:latin typeface="Lustria"/>
                <a:ea typeface="Lustria"/>
                <a:cs typeface="Lustria"/>
                <a:sym typeface="Lustria"/>
              </a:rPr>
              <a:t>Indicator 13 Tips Manual</a:t>
            </a:r>
            <a:endParaRPr>
              <a:solidFill>
                <a:schemeClr val="accent1"/>
              </a:solidFill>
              <a:latin typeface="Lustria"/>
              <a:ea typeface="Lustria"/>
              <a:cs typeface="Lustria"/>
              <a:sym typeface="Lustria"/>
            </a:endParaRPr>
          </a:p>
          <a:p>
            <a:pPr marL="285750" marR="0" lvl="0" indent="-28575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Lustria"/>
              <a:buChar char="•"/>
            </a:pPr>
            <a:r>
              <a:rPr lang="en-US" sz="2800">
                <a:solidFill>
                  <a:schemeClr val="accent1"/>
                </a:solidFill>
                <a:latin typeface="Lustria"/>
                <a:ea typeface="Lustria"/>
                <a:cs typeface="Lustria"/>
                <a:sym typeface="Lustria"/>
              </a:rPr>
              <a:t>Related Services Providers</a:t>
            </a:r>
            <a:endParaRPr>
              <a:solidFill>
                <a:schemeClr val="accent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8"/>
          <p:cNvSpPr txBox="1">
            <a:spLocks noGrp="1"/>
          </p:cNvSpPr>
          <p:nvPr>
            <p:ph type="title"/>
          </p:nvPr>
        </p:nvSpPr>
        <p:spPr>
          <a:xfrm>
            <a:off x="98250" y="21800"/>
            <a:ext cx="8826600" cy="80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Font typeface="Lustria"/>
              <a:buNone/>
            </a:pPr>
            <a:r>
              <a:rPr lang="en-US" sz="4600" b="0" i="0" u="none" strike="noStrike" cap="non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  <a:t>Parent Survey</a:t>
            </a:r>
            <a:endParaRPr sz="4600" b="0" i="0" u="none" strike="noStrike" cap="none">
              <a:solidFill>
                <a:schemeClr val="lt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  <p:sp>
        <p:nvSpPr>
          <p:cNvPr id="232" name="Google Shape;232;p38"/>
          <p:cNvSpPr txBox="1"/>
          <p:nvPr/>
        </p:nvSpPr>
        <p:spPr>
          <a:xfrm>
            <a:off x="1124398" y="3214843"/>
            <a:ext cx="6746387" cy="1200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Lustria"/>
              <a:buChar char="•"/>
            </a:pPr>
            <a:r>
              <a:rPr lang="en-US" sz="2400">
                <a:solidFill>
                  <a:schemeClr val="accent1"/>
                </a:solidFill>
                <a:latin typeface="Lustria"/>
                <a:ea typeface="Lustria"/>
                <a:cs typeface="Lustria"/>
                <a:sym typeface="Lustria"/>
              </a:rPr>
              <a:t>Requirements/Information about Parent Surveys</a:t>
            </a:r>
            <a:endParaRPr sz="2400">
              <a:solidFill>
                <a:schemeClr val="accent1"/>
              </a:solidFill>
              <a:latin typeface="Lustria"/>
              <a:ea typeface="Lustria"/>
              <a:cs typeface="Lustria"/>
              <a:sym typeface="Lustria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Lustria"/>
              <a:buChar char="•"/>
            </a:pPr>
            <a:r>
              <a:rPr lang="en-US" sz="2400">
                <a:solidFill>
                  <a:schemeClr val="accent1"/>
                </a:solidFill>
                <a:latin typeface="Lustria"/>
                <a:ea typeface="Lustria"/>
                <a:cs typeface="Lustria"/>
                <a:sym typeface="Lustria"/>
              </a:rPr>
              <a:t>Responsibilities of Case Managers</a:t>
            </a:r>
            <a:endParaRPr sz="2400">
              <a:solidFill>
                <a:schemeClr val="accent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9"/>
          <p:cNvSpPr txBox="1"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140"/>
              <a:buFont typeface="Lustria"/>
              <a:buNone/>
            </a:pPr>
            <a:r>
              <a:rPr lang="en-US" sz="4140" b="0" i="0" u="none" strike="noStrike" cap="non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  <a:t>Question and Answer</a:t>
            </a:r>
            <a:br>
              <a:rPr lang="en-US" sz="4140" b="0" i="0" u="none" strike="noStrike" cap="non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</a:br>
            <a:r>
              <a:rPr lang="en-US" sz="4140" b="0" i="0" u="none" strike="noStrike" cap="non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  <a:t>Getting our ducks in a row!</a:t>
            </a:r>
            <a:endParaRPr sz="4140" b="0" i="0" u="none" strike="noStrike" cap="none">
              <a:solidFill>
                <a:schemeClr val="lt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  <p:pic>
        <p:nvPicPr>
          <p:cNvPr id="238" name="Google Shape;238;p39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t="17288" b="17288"/>
          <a:stretch/>
        </p:blipFill>
        <p:spPr>
          <a:xfrm>
            <a:off x="739775" y="2770094"/>
            <a:ext cx="7662864" cy="32671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8"/>
          <p:cNvSpPr txBox="1"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Font typeface="Lustria"/>
              <a:buNone/>
            </a:pPr>
            <a:r>
              <a:rPr lang="en-US"/>
              <a:t>IEP’s - Where do we begin?</a:t>
            </a:r>
            <a:endParaRPr sz="4600" b="0" i="0" u="none" strike="noStrike" cap="none">
              <a:solidFill>
                <a:schemeClr val="lt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  <p:pic>
        <p:nvPicPr>
          <p:cNvPr id="105" name="Google Shape;105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7900" y="1524000"/>
            <a:ext cx="7175500" cy="427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19" descr="&quot;Welcome to Holland&quot;, by Emily Kingsley, and ready by Renay Jones" title="Welcome to Holland read by Renay Jones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0013" y="367513"/>
            <a:ext cx="8163974" cy="612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8600" y="153988"/>
            <a:ext cx="8675688" cy="67040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1"/>
          <p:cNvSpPr txBox="1"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Font typeface="Libre Baskerville"/>
              <a:buNone/>
            </a:pPr>
            <a:r>
              <a:rPr lang="en-US" sz="4600" b="0" i="0" u="none" strike="noStrike" cap="none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IEP Meeting </a:t>
            </a:r>
            <a:r>
              <a:rPr lang="en-US">
                <a:latin typeface="Libre Baskerville"/>
                <a:ea typeface="Libre Baskerville"/>
                <a:cs typeface="Libre Baskerville"/>
                <a:sym typeface="Libre Baskerville"/>
              </a:rPr>
              <a:t>P</a:t>
            </a:r>
            <a:r>
              <a:rPr lang="en-US" sz="4600" b="0" i="0" u="none" strike="noStrike" cap="none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articipants</a:t>
            </a:r>
            <a:endParaRPr sz="46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124" name="Google Shape;124;p21"/>
          <p:cNvSpPr txBox="1">
            <a:spLocks noGrp="1"/>
          </p:cNvSpPr>
          <p:nvPr>
            <p:ph type="body" idx="1"/>
          </p:nvPr>
        </p:nvSpPr>
        <p:spPr>
          <a:xfrm>
            <a:off x="740575" y="2233376"/>
            <a:ext cx="7668000" cy="371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53599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2000"/>
              <a:buFont typeface="Lustria"/>
              <a:buChar char="•"/>
            </a:pPr>
            <a:r>
              <a:rPr lang="en-US" sz="2000" i="0" u="none" strike="noStrike" cap="none">
                <a:solidFill>
                  <a:srgbClr val="00FF00"/>
                </a:solidFill>
              </a:rPr>
              <a:t>IEP Team Participants:</a:t>
            </a:r>
            <a:endParaRPr sz="2000">
              <a:solidFill>
                <a:srgbClr val="00FF00"/>
              </a:solidFill>
            </a:endParaRPr>
          </a:p>
          <a:p>
            <a:pPr marL="685800" marR="0" lvl="1" indent="-357822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FF00"/>
              </a:buClr>
              <a:buSzPts val="2000"/>
              <a:buFont typeface="Lustria"/>
              <a:buChar char="•"/>
            </a:pPr>
            <a:r>
              <a:rPr lang="en-US" i="0" u="none" strike="noStrike" cap="none">
                <a:solidFill>
                  <a:srgbClr val="00FF00"/>
                </a:solidFill>
              </a:rPr>
              <a:t>Parent</a:t>
            </a:r>
            <a:endParaRPr>
              <a:solidFill>
                <a:srgbClr val="00FF00"/>
              </a:solidFill>
            </a:endParaRPr>
          </a:p>
          <a:p>
            <a:pPr marL="685800" marR="0" lvl="1" indent="-357822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FF00"/>
              </a:buClr>
              <a:buSzPts val="2000"/>
              <a:buFont typeface="Lustria"/>
              <a:buChar char="•"/>
            </a:pPr>
            <a:r>
              <a:rPr lang="en-US" i="0" u="none" strike="noStrike" cap="none">
                <a:solidFill>
                  <a:srgbClr val="00FF00"/>
                </a:solidFill>
              </a:rPr>
              <a:t>Student (if appropriate or 15+ - become </a:t>
            </a:r>
            <a:r>
              <a:rPr lang="en-US">
                <a:solidFill>
                  <a:srgbClr val="00FF00"/>
                </a:solidFill>
              </a:rPr>
              <a:t>student led in 9th grade)</a:t>
            </a:r>
            <a:endParaRPr>
              <a:solidFill>
                <a:srgbClr val="00FF00"/>
              </a:solidFill>
            </a:endParaRPr>
          </a:p>
          <a:p>
            <a:pPr marL="685800" marR="0" lvl="1" indent="-357822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FF00"/>
              </a:buClr>
              <a:buSzPts val="2000"/>
              <a:buFont typeface="Lustria"/>
              <a:buChar char="•"/>
            </a:pPr>
            <a:r>
              <a:rPr lang="en-US" i="0" u="none" strike="noStrike" cap="none">
                <a:solidFill>
                  <a:srgbClr val="00FF00"/>
                </a:solidFill>
              </a:rPr>
              <a:t>General Education Teacher </a:t>
            </a:r>
            <a:r>
              <a:rPr lang="en-US">
                <a:solidFill>
                  <a:srgbClr val="00FF00"/>
                </a:solidFill>
              </a:rPr>
              <a:t>- At least 1 teacher or specialist with knowledge in suspected area of disability</a:t>
            </a:r>
            <a:endParaRPr>
              <a:solidFill>
                <a:srgbClr val="00FF00"/>
              </a:solidFill>
            </a:endParaRPr>
          </a:p>
          <a:p>
            <a:pPr marL="685800" marR="0" lvl="1" indent="-357822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FF00"/>
              </a:buClr>
              <a:buSzPts val="2000"/>
              <a:buFont typeface="Lustria"/>
              <a:buChar char="•"/>
            </a:pPr>
            <a:r>
              <a:rPr lang="en-US" i="0" u="none" strike="noStrike" cap="none">
                <a:solidFill>
                  <a:srgbClr val="00FF00"/>
                </a:solidFill>
              </a:rPr>
              <a:t>Special Education Teacher</a:t>
            </a:r>
            <a:endParaRPr>
              <a:solidFill>
                <a:srgbClr val="00FF00"/>
              </a:solidFill>
            </a:endParaRPr>
          </a:p>
          <a:p>
            <a:pPr marL="685800" marR="0" lvl="1" indent="-357822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FF00"/>
              </a:buClr>
              <a:buSzPts val="2000"/>
              <a:buFont typeface="Lustria"/>
              <a:buChar char="•"/>
            </a:pPr>
            <a:r>
              <a:rPr lang="en-US" i="0" u="none" strike="noStrike" cap="none">
                <a:solidFill>
                  <a:srgbClr val="00FF00"/>
                </a:solidFill>
              </a:rPr>
              <a:t>Special Education Director or Designee (can not be excused from the meeting)</a:t>
            </a:r>
            <a:endParaRPr i="0" u="none" strike="noStrike" cap="none">
              <a:solidFill>
                <a:srgbClr val="00FF00"/>
              </a:solidFill>
            </a:endParaRPr>
          </a:p>
          <a:p>
            <a:pPr marL="685800" marR="0" lvl="1" indent="-357822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FF00"/>
              </a:buClr>
              <a:buSzPts val="2000"/>
              <a:buFont typeface="Lustria"/>
              <a:buChar char="•"/>
            </a:pPr>
            <a:r>
              <a:rPr lang="en-US">
                <a:solidFill>
                  <a:srgbClr val="00FF00"/>
                </a:solidFill>
              </a:rPr>
              <a:t>As necessary: other qualified professionals such </a:t>
            </a:r>
            <a:endParaRPr>
              <a:solidFill>
                <a:srgbClr val="00FF00"/>
              </a:solidFill>
            </a:endParaRPr>
          </a:p>
          <a:p>
            <a:pPr marL="685800" lvl="1" indent="-33655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C0F942"/>
              </a:buClr>
              <a:buSzPts val="1836"/>
              <a:buFont typeface="Noto Sans Symbols"/>
              <a:buNone/>
            </a:pPr>
            <a:r>
              <a:rPr lang="en-US">
                <a:solidFill>
                  <a:srgbClr val="00FF00"/>
                </a:solidFill>
              </a:rPr>
              <a:t>	as OT/PT, SLP, school psych, RN</a:t>
            </a:r>
            <a:endParaRPr>
              <a:solidFill>
                <a:srgbClr val="00FF00"/>
              </a:solidFill>
            </a:endParaRPr>
          </a:p>
          <a:p>
            <a:pPr marL="685800" marR="0" lvl="1" indent="-336550" algn="l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rgbClr val="C0F942"/>
              </a:buClr>
              <a:buSzPts val="1998"/>
              <a:buFont typeface="Noto Sans Symbols"/>
              <a:buNone/>
            </a:pPr>
            <a:endParaRPr sz="2220">
              <a:solidFill>
                <a:srgbClr val="00FF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998"/>
              <a:buFont typeface="Noto Sans Symbols"/>
              <a:buNone/>
            </a:pPr>
            <a:endParaRPr>
              <a:solidFill>
                <a:srgbClr val="00FF00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998"/>
              <a:buFont typeface="Noto Sans Symbols"/>
              <a:buNone/>
            </a:pPr>
            <a:endParaRPr sz="2220" b="0" i="0" u="none" strike="noStrike" cap="none">
              <a:solidFill>
                <a:srgbClr val="09213B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2000"/>
              </a:spcBef>
              <a:spcAft>
                <a:spcPts val="1600"/>
              </a:spcAft>
              <a:buClr>
                <a:schemeClr val="accent1"/>
              </a:buClr>
              <a:buSzPts val="1832"/>
              <a:buFont typeface="Noto Sans Symbols"/>
              <a:buNone/>
            </a:pPr>
            <a:endParaRPr sz="2035" b="0" i="0" u="none" strike="noStrike" cap="none">
              <a:solidFill>
                <a:srgbClr val="09213B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2"/>
          <p:cNvSpPr txBox="1">
            <a:spLocks noGrp="1"/>
          </p:cNvSpPr>
          <p:nvPr>
            <p:ph type="title"/>
          </p:nvPr>
        </p:nvSpPr>
        <p:spPr>
          <a:xfrm>
            <a:off x="990600" y="274638"/>
            <a:ext cx="7697788" cy="1249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Libre Baskerville"/>
              <a:buNone/>
            </a:pPr>
            <a:r>
              <a:rPr lang="en-US" sz="3600" b="0" i="0" u="none" strike="noStrike" cap="none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Procedural Safeguards</a:t>
            </a:r>
            <a:br>
              <a:rPr lang="en-US" sz="3600" b="0" i="0" u="none" strike="noStrike" cap="none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</a:br>
            <a:r>
              <a:rPr lang="en-US" sz="1800" b="0" i="0" u="none" strike="noStrike" cap="none">
                <a:solidFill>
                  <a:srgbClr val="F2F2F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http://www.cde.state.co.us/spedlaw/download/2011ProceduralSafeguards.pdf</a:t>
            </a:r>
            <a:endParaRPr sz="1800" b="1" i="0" u="none" strike="noStrike" cap="none">
              <a:solidFill>
                <a:srgbClr val="F2F2F2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131" name="Google Shape;131;p22"/>
          <p:cNvSpPr txBox="1">
            <a:spLocks noGrp="1"/>
          </p:cNvSpPr>
          <p:nvPr>
            <p:ph type="body" idx="1"/>
          </p:nvPr>
        </p:nvSpPr>
        <p:spPr>
          <a:xfrm>
            <a:off x="990600" y="1778000"/>
            <a:ext cx="7697788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683"/>
              <a:buFont typeface="Noto Sans Symbols"/>
              <a:buNone/>
            </a:pPr>
            <a:r>
              <a:rPr lang="en-US" sz="2400" b="1">
                <a:solidFill>
                  <a:srgbClr val="00FF00"/>
                </a:solidFill>
              </a:rPr>
              <a:t>I</a:t>
            </a:r>
            <a:r>
              <a:rPr lang="en-US" sz="2400" b="1" i="0" u="none" strike="noStrike" cap="none">
                <a:solidFill>
                  <a:srgbClr val="00FF00"/>
                </a:solidFill>
              </a:rPr>
              <a:t>n these occasions:</a:t>
            </a:r>
            <a:endParaRPr sz="2400">
              <a:solidFill>
                <a:srgbClr val="00FF00"/>
              </a:solidFill>
            </a:endParaRPr>
          </a:p>
          <a:p>
            <a:pPr marL="685800" marR="0" lvl="1" indent="-391794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FF00"/>
              </a:buClr>
              <a:buSzPts val="2400"/>
              <a:buFont typeface="Lustria"/>
              <a:buChar char="•"/>
            </a:pPr>
            <a:r>
              <a:rPr lang="en-US" sz="2400" i="0" u="none" strike="noStrike" cap="none">
                <a:solidFill>
                  <a:srgbClr val="00FF00"/>
                </a:solidFill>
              </a:rPr>
              <a:t>Initial permission to evaluate</a:t>
            </a:r>
            <a:endParaRPr sz="2400">
              <a:solidFill>
                <a:srgbClr val="00FF00"/>
              </a:solidFill>
            </a:endParaRPr>
          </a:p>
          <a:p>
            <a:pPr marL="685800" marR="0" lvl="1" indent="-391794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FF00"/>
              </a:buClr>
              <a:buSzPts val="2400"/>
              <a:buFont typeface="Lustria"/>
              <a:buChar char="•"/>
            </a:pPr>
            <a:r>
              <a:rPr lang="en-US" sz="2400" i="0" u="none" strike="noStrike" cap="none">
                <a:solidFill>
                  <a:srgbClr val="00FF00"/>
                </a:solidFill>
              </a:rPr>
              <a:t>Due Process is requested</a:t>
            </a:r>
            <a:endParaRPr sz="2400">
              <a:solidFill>
                <a:srgbClr val="00FF00"/>
              </a:solidFill>
            </a:endParaRPr>
          </a:p>
          <a:p>
            <a:pPr marL="685800" marR="0" lvl="1" indent="-391794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FF00"/>
              </a:buClr>
              <a:buSzPts val="2400"/>
              <a:buFont typeface="Lustria"/>
              <a:buChar char="•"/>
            </a:pPr>
            <a:r>
              <a:rPr lang="en-US" sz="2400" i="0" u="none" strike="noStrike" cap="none">
                <a:solidFill>
                  <a:srgbClr val="00FF00"/>
                </a:solidFill>
              </a:rPr>
              <a:t>Disciplinary change in placement</a:t>
            </a:r>
            <a:endParaRPr sz="2400">
              <a:solidFill>
                <a:srgbClr val="00FF00"/>
              </a:solidFill>
            </a:endParaRPr>
          </a:p>
          <a:p>
            <a:pPr marL="685800" marR="0" lvl="1" indent="-391794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FF00"/>
              </a:buClr>
              <a:buSzPts val="2400"/>
              <a:buFont typeface="Lustria"/>
              <a:buChar char="•"/>
            </a:pPr>
            <a:r>
              <a:rPr lang="en-US" sz="2400" i="0" u="none" strike="noStrike" cap="none">
                <a:solidFill>
                  <a:srgbClr val="00FF00"/>
                </a:solidFill>
              </a:rPr>
              <a:t>Upon request</a:t>
            </a:r>
            <a:endParaRPr sz="2400" i="0" u="none" strike="noStrike" cap="none">
              <a:solidFill>
                <a:srgbClr val="00FF00"/>
              </a:solidFill>
            </a:endParaRPr>
          </a:p>
          <a:p>
            <a:pPr marL="685800" marR="0" lvl="1" indent="-391794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FF00"/>
              </a:buClr>
              <a:buSzPts val="2400"/>
              <a:buFont typeface="Lustria"/>
              <a:buChar char="•"/>
            </a:pPr>
            <a:r>
              <a:rPr lang="en-US" sz="2400">
                <a:solidFill>
                  <a:srgbClr val="00FF00"/>
                </a:solidFill>
              </a:rPr>
              <a:t>Annual meeting - parents should receive a copy of Procedural Safeguards annually</a:t>
            </a:r>
            <a:endParaRPr sz="2400">
              <a:solidFill>
                <a:srgbClr val="00FF00"/>
              </a:solidFill>
            </a:endParaRPr>
          </a:p>
          <a:p>
            <a:pPr marL="685800" marR="0" lvl="1" indent="-33655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C0F942"/>
              </a:buClr>
              <a:buSzPts val="1530"/>
              <a:buFont typeface="Noto Sans Symbols"/>
              <a:buNone/>
            </a:pPr>
            <a:endParaRPr sz="1700" b="1" i="0" u="none" strike="noStrike" cap="none">
              <a:solidFill>
                <a:srgbClr val="09213B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685800" marR="0" lvl="1" indent="-336550" algn="l" rtl="0">
              <a:lnSpc>
                <a:spcPct val="80000"/>
              </a:lnSpc>
              <a:spcBef>
                <a:spcPts val="600"/>
              </a:spcBef>
              <a:spcAft>
                <a:spcPts val="1600"/>
              </a:spcAft>
              <a:buClr>
                <a:srgbClr val="C0F942"/>
              </a:buClr>
              <a:buSzPts val="1224"/>
              <a:buFont typeface="Noto Sans Symbols"/>
              <a:buNone/>
            </a:pPr>
            <a:endParaRPr sz="1360" b="1" i="0" u="none" strike="noStrike" cap="none">
              <a:solidFill>
                <a:srgbClr val="09213B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3"/>
          <p:cNvSpPr txBox="1"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Font typeface="Lustria"/>
              <a:buNone/>
            </a:pPr>
            <a:r>
              <a:rPr lang="en-US" sz="4600" b="0" i="0" u="none" strike="noStrike" cap="non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  <a:t>Procedural Safeguards</a:t>
            </a:r>
            <a:endParaRPr sz="4600" b="0" i="0" u="none" strike="noStrike" cap="none">
              <a:solidFill>
                <a:schemeClr val="lt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  <p:sp>
        <p:nvSpPr>
          <p:cNvPr id="137" name="Google Shape;137;p23"/>
          <p:cNvSpPr txBox="1">
            <a:spLocks noGrp="1"/>
          </p:cNvSpPr>
          <p:nvPr>
            <p:ph type="body" idx="1"/>
          </p:nvPr>
        </p:nvSpPr>
        <p:spPr>
          <a:xfrm>
            <a:off x="397575" y="1972052"/>
            <a:ext cx="8228100" cy="41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99"/>
              <a:buFont typeface="Noto Sans Symbols"/>
              <a:buNone/>
            </a:pPr>
            <a:r>
              <a:rPr lang="en-US" sz="1800" b="0" i="0" u="none" strike="noStrike" cap="none">
                <a:solidFill>
                  <a:srgbClr val="00FF00"/>
                </a:solidFill>
                <a:latin typeface="Lustria"/>
                <a:ea typeface="Lustria"/>
                <a:cs typeface="Lustria"/>
                <a:sym typeface="Lustria"/>
              </a:rPr>
              <a:t>Key points to cover:</a:t>
            </a:r>
            <a:endParaRPr sz="1800">
              <a:solidFill>
                <a:srgbClr val="00FF00"/>
              </a:solidFill>
            </a:endParaRPr>
          </a:p>
          <a:p>
            <a:pPr marL="342900" marR="0" lvl="0" indent="-362045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FF00"/>
              </a:buClr>
              <a:buSzPts val="1800"/>
              <a:buFont typeface="Noto Sans Symbols"/>
              <a:buChar char="•"/>
            </a:pPr>
            <a:r>
              <a:rPr lang="en-US" sz="1800" b="0" i="0" u="none" strike="noStrike" cap="none">
                <a:solidFill>
                  <a:srgbClr val="00FF00"/>
                </a:solidFill>
                <a:latin typeface="Lustria"/>
                <a:ea typeface="Lustria"/>
                <a:cs typeface="Lustria"/>
                <a:sym typeface="Lustria"/>
              </a:rPr>
              <a:t>parent access to student records, </a:t>
            </a:r>
            <a:endParaRPr sz="1800">
              <a:solidFill>
                <a:srgbClr val="00FF00"/>
              </a:solidFill>
            </a:endParaRPr>
          </a:p>
          <a:p>
            <a:pPr marL="342900" marR="0" lvl="0" indent="-362045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FF00"/>
              </a:buClr>
              <a:buSzPts val="1800"/>
              <a:buFont typeface="Noto Sans Symbols"/>
              <a:buChar char="•"/>
            </a:pPr>
            <a:r>
              <a:rPr lang="en-US" sz="1800" b="0" i="0" u="none" strike="noStrike" cap="none">
                <a:solidFill>
                  <a:srgbClr val="00FF00"/>
                </a:solidFill>
                <a:latin typeface="Lustria"/>
                <a:ea typeface="Lustria"/>
                <a:cs typeface="Lustria"/>
                <a:sym typeface="Lustria"/>
              </a:rPr>
              <a:t>parent rights to ask that those records be amended,</a:t>
            </a:r>
            <a:endParaRPr sz="1800">
              <a:solidFill>
                <a:srgbClr val="00FF00"/>
              </a:solidFill>
            </a:endParaRPr>
          </a:p>
          <a:p>
            <a:pPr marL="342900" marR="0" lvl="0" indent="-362045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FF00"/>
              </a:buClr>
              <a:buSzPts val="1800"/>
              <a:buFont typeface="Noto Sans Symbols"/>
              <a:buChar char="•"/>
            </a:pPr>
            <a:r>
              <a:rPr lang="en-US" sz="1800" b="0" i="0" u="none" strike="noStrike" cap="none">
                <a:solidFill>
                  <a:srgbClr val="00FF00"/>
                </a:solidFill>
                <a:latin typeface="Lustria"/>
                <a:ea typeface="Lustria"/>
                <a:cs typeface="Lustria"/>
                <a:sym typeface="Lustria"/>
              </a:rPr>
              <a:t>parent rights to participate in groups and meetings where decisions are made about their child’s education,</a:t>
            </a:r>
            <a:endParaRPr sz="1800">
              <a:solidFill>
                <a:srgbClr val="00FF00"/>
              </a:solidFill>
            </a:endParaRPr>
          </a:p>
          <a:p>
            <a:pPr marL="342900" marR="0" lvl="0" indent="-362045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FF00"/>
              </a:buClr>
              <a:buSzPts val="1800"/>
              <a:buFont typeface="Noto Sans Symbols"/>
              <a:buChar char="•"/>
            </a:pPr>
            <a:r>
              <a:rPr lang="en-US" sz="1800" b="0" i="0" u="none" strike="noStrike" cap="none">
                <a:solidFill>
                  <a:srgbClr val="00FF00"/>
                </a:solidFill>
                <a:latin typeface="Lustria"/>
                <a:ea typeface="Lustria"/>
                <a:cs typeface="Lustria"/>
                <a:sym typeface="Lustria"/>
              </a:rPr>
              <a:t>parent notification requirements (prior written notice and the procedural safeguards notice), and</a:t>
            </a:r>
            <a:endParaRPr sz="1800">
              <a:solidFill>
                <a:srgbClr val="00FF00"/>
              </a:solidFill>
            </a:endParaRPr>
          </a:p>
          <a:p>
            <a:pPr marL="342900" marR="0" lvl="0" indent="-362045" algn="l" rtl="0">
              <a:lnSpc>
                <a:spcPct val="90000"/>
              </a:lnSpc>
              <a:spcBef>
                <a:spcPts val="2000"/>
              </a:spcBef>
              <a:spcAft>
                <a:spcPts val="1600"/>
              </a:spcAft>
              <a:buClr>
                <a:srgbClr val="00FF00"/>
              </a:buClr>
              <a:buSzPts val="1800"/>
              <a:buFont typeface="Noto Sans Symbols"/>
              <a:buChar char="•"/>
            </a:pPr>
            <a:r>
              <a:rPr lang="en-US" sz="1800" b="0" i="0" u="none" strike="noStrike" cap="none">
                <a:solidFill>
                  <a:srgbClr val="00FF00"/>
                </a:solidFill>
                <a:latin typeface="Lustria"/>
                <a:ea typeface="Lustria"/>
                <a:cs typeface="Lustria"/>
                <a:sym typeface="Lustria"/>
              </a:rPr>
              <a:t>selected other safeguards (e.g., independent educational evaluation, surrogate parents, age of majority).</a:t>
            </a:r>
            <a:endParaRPr sz="1800">
              <a:solidFill>
                <a:srgbClr val="00FF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4"/>
          <p:cNvSpPr txBox="1">
            <a:spLocks noGrp="1"/>
          </p:cNvSpPr>
          <p:nvPr>
            <p:ph type="title"/>
          </p:nvPr>
        </p:nvSpPr>
        <p:spPr>
          <a:xfrm>
            <a:off x="98250" y="21800"/>
            <a:ext cx="8826600" cy="10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Libre Baskerville"/>
              <a:buNone/>
            </a:pPr>
            <a:endParaRPr sz="4000"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Libre Baskerville"/>
              <a:buNone/>
            </a:pPr>
            <a:r>
              <a:rPr lang="en-US" sz="4000" b="0" i="0" u="none" strike="noStrike" cap="none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Procedural Safeguards</a:t>
            </a:r>
            <a:r>
              <a:rPr lang="en-US" sz="4800" b="0" i="0" u="none" strike="noStrike" cap="none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/>
            </a:r>
            <a:br>
              <a:rPr lang="en-US" sz="4800" b="0" i="0" u="none" strike="noStrike" cap="none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</a:br>
            <a:endParaRPr sz="4600" b="0" i="0" u="none" strike="noStrike" cap="none">
              <a:solidFill>
                <a:schemeClr val="lt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  <p:pic>
        <p:nvPicPr>
          <p:cNvPr id="143" name="Google Shape;143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6725" y="1180775"/>
            <a:ext cx="8593450" cy="5579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1184</Words>
  <Application>Microsoft Macintosh PowerPoint</Application>
  <PresentationFormat>On-screen Show (4:3)</PresentationFormat>
  <Paragraphs>160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Roboto</vt:lpstr>
      <vt:lpstr>Arial Narrow</vt:lpstr>
      <vt:lpstr>Libre Baskerville</vt:lpstr>
      <vt:lpstr>Lustria</vt:lpstr>
      <vt:lpstr>Century Gothic</vt:lpstr>
      <vt:lpstr>Material</vt:lpstr>
      <vt:lpstr>SPED 101 and Frontline Updates</vt:lpstr>
      <vt:lpstr>Topics for the day:</vt:lpstr>
      <vt:lpstr>IEP’s - Where do we begin?</vt:lpstr>
      <vt:lpstr>PowerPoint Presentation</vt:lpstr>
      <vt:lpstr>PowerPoint Presentation</vt:lpstr>
      <vt:lpstr>IEP Meeting Participants</vt:lpstr>
      <vt:lpstr>Procedural Safeguards http://www.cde.state.co.us/spedlaw/download/2011ProceduralSafeguards.pdf</vt:lpstr>
      <vt:lpstr>Procedural Safeguards</vt:lpstr>
      <vt:lpstr> Procedural Safeguards </vt:lpstr>
      <vt:lpstr>IEP Evaluation</vt:lpstr>
      <vt:lpstr>PLAAFP</vt:lpstr>
      <vt:lpstr>Annual Goals</vt:lpstr>
      <vt:lpstr>Goal Criteria</vt:lpstr>
      <vt:lpstr>Goals -Link to State Standards</vt:lpstr>
      <vt:lpstr>Progress Reporting</vt:lpstr>
      <vt:lpstr>Accommodations vs. Modifications </vt:lpstr>
      <vt:lpstr>Accommodations</vt:lpstr>
      <vt:lpstr>Modifications</vt:lpstr>
      <vt:lpstr>Forms to be uploaded due to signatures</vt:lpstr>
      <vt:lpstr>File Review Reminders</vt:lpstr>
      <vt:lpstr>Frontline</vt:lpstr>
      <vt:lpstr>Web Site Resources</vt:lpstr>
      <vt:lpstr>Parent Survey</vt:lpstr>
      <vt:lpstr>Question and Answer Getting our ducks in a row!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SPED 101 and Frontline Updates</dc:title>
  <cp:lastModifiedBy>Nita McAuliffe</cp:lastModifiedBy>
  <cp:revision>1</cp:revision>
  <dcterms:modified xsi:type="dcterms:W3CDTF">2019-09-08T19:33:26Z</dcterms:modified>
</cp:coreProperties>
</file>