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59" r:id="rId2"/>
    <p:sldId id="349" r:id="rId3"/>
    <p:sldId id="350" r:id="rId4"/>
    <p:sldId id="262" r:id="rId5"/>
    <p:sldId id="327" r:id="rId6"/>
    <p:sldId id="300" r:id="rId7"/>
    <p:sldId id="328" r:id="rId8"/>
    <p:sldId id="299" r:id="rId9"/>
    <p:sldId id="313" r:id="rId10"/>
    <p:sldId id="329" r:id="rId11"/>
    <p:sldId id="314" r:id="rId12"/>
    <p:sldId id="316" r:id="rId13"/>
    <p:sldId id="318" r:id="rId14"/>
    <p:sldId id="319" r:id="rId15"/>
    <p:sldId id="320" r:id="rId16"/>
    <p:sldId id="337" r:id="rId17"/>
    <p:sldId id="339" r:id="rId18"/>
    <p:sldId id="338" r:id="rId19"/>
    <p:sldId id="301" r:id="rId20"/>
    <p:sldId id="295" r:id="rId21"/>
    <p:sldId id="309" r:id="rId22"/>
    <p:sldId id="297" r:id="rId23"/>
    <p:sldId id="294" r:id="rId24"/>
    <p:sldId id="310" r:id="rId25"/>
    <p:sldId id="351" r:id="rId26"/>
    <p:sldId id="341" r:id="rId27"/>
    <p:sldId id="342" r:id="rId28"/>
    <p:sldId id="303" r:id="rId29"/>
    <p:sldId id="311" r:id="rId30"/>
    <p:sldId id="304" r:id="rId31"/>
    <p:sldId id="308" r:id="rId32"/>
    <p:sldId id="352" r:id="rId33"/>
    <p:sldId id="343" r:id="rId34"/>
    <p:sldId id="344" r:id="rId35"/>
    <p:sldId id="323" r:id="rId36"/>
    <p:sldId id="307" r:id="rId37"/>
    <p:sldId id="312" r:id="rId38"/>
    <p:sldId id="326" r:id="rId39"/>
    <p:sldId id="353" r:id="rId40"/>
    <p:sldId id="345" r:id="rId41"/>
    <p:sldId id="346" r:id="rId42"/>
    <p:sldId id="340" r:id="rId43"/>
    <p:sldId id="354" r:id="rId44"/>
    <p:sldId id="347" r:id="rId45"/>
    <p:sldId id="348" r:id="rId46"/>
    <p:sldId id="336"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9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929" autoAdjust="0"/>
    <p:restoredTop sz="76302" autoAdjust="0"/>
  </p:normalViewPr>
  <p:slideViewPr>
    <p:cSldViewPr snapToGrid="0" snapToObjects="1">
      <p:cViewPr varScale="1">
        <p:scale>
          <a:sx n="43" d="100"/>
          <a:sy n="43" d="100"/>
        </p:scale>
        <p:origin x="13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4" d="100"/>
          <a:sy n="54" d="100"/>
        </p:scale>
        <p:origin x="220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4D248-9466-4E72-9709-7715A9B920C7}"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n-US"/>
        </a:p>
      </dgm:t>
    </dgm:pt>
    <dgm:pt modelId="{AFA79171-7212-45C5-82E3-521014DDCC1D}">
      <dgm:prSet phldrT="[Text]"/>
      <dgm:spPr/>
      <dgm:t>
        <a:bodyPr/>
        <a:lstStyle/>
        <a:p>
          <a:r>
            <a:rPr lang="en-US" dirty="0" smtClean="0"/>
            <a:t>Innate</a:t>
          </a:r>
          <a:endParaRPr lang="en-US" dirty="0"/>
        </a:p>
      </dgm:t>
    </dgm:pt>
    <dgm:pt modelId="{9100C336-3068-49F1-975B-79404A6CBD38}" type="parTrans" cxnId="{BA9BBE97-AA81-42F0-9543-34BD61BF44E7}">
      <dgm:prSet/>
      <dgm:spPr/>
      <dgm:t>
        <a:bodyPr/>
        <a:lstStyle/>
        <a:p>
          <a:endParaRPr lang="en-US"/>
        </a:p>
      </dgm:t>
    </dgm:pt>
    <dgm:pt modelId="{3DEE9DF5-58E2-47A6-B324-06AC7EA81543}" type="sibTrans" cxnId="{BA9BBE97-AA81-42F0-9543-34BD61BF44E7}">
      <dgm:prSet/>
      <dgm:spPr/>
      <dgm:t>
        <a:bodyPr/>
        <a:lstStyle/>
        <a:p>
          <a:endParaRPr lang="en-US"/>
        </a:p>
      </dgm:t>
    </dgm:pt>
    <dgm:pt modelId="{92142F4A-B5CF-444A-8BC7-DC021AF2E38B}">
      <dgm:prSet phldrT="[Text]" custT="1"/>
      <dgm:spPr/>
      <dgm:t>
        <a:bodyPr/>
        <a:lstStyle/>
        <a:p>
          <a:r>
            <a:rPr lang="en-US" sz="2100" b="1" dirty="0" smtClean="0"/>
            <a:t>Disgust, Anger, Fear</a:t>
          </a:r>
          <a:endParaRPr lang="en-US" sz="2100" b="1" dirty="0"/>
        </a:p>
      </dgm:t>
    </dgm:pt>
    <dgm:pt modelId="{15CF8CA7-2D8D-45B0-8605-9D27287146F8}" type="parTrans" cxnId="{42C97AFF-7AD3-46C9-8842-0869987244EC}">
      <dgm:prSet/>
      <dgm:spPr/>
      <dgm:t>
        <a:bodyPr/>
        <a:lstStyle/>
        <a:p>
          <a:endParaRPr lang="en-US"/>
        </a:p>
      </dgm:t>
    </dgm:pt>
    <dgm:pt modelId="{734513C9-E64B-4599-8CD2-4615861C9A20}" type="sibTrans" cxnId="{42C97AFF-7AD3-46C9-8842-0869987244EC}">
      <dgm:prSet/>
      <dgm:spPr/>
      <dgm:t>
        <a:bodyPr/>
        <a:lstStyle/>
        <a:p>
          <a:endParaRPr lang="en-US"/>
        </a:p>
      </dgm:t>
    </dgm:pt>
    <dgm:pt modelId="{AC6D20B8-42BF-4A62-B29F-06CE688F3407}">
      <dgm:prSet phldrT="[Text]" custT="1"/>
      <dgm:spPr/>
      <dgm:t>
        <a:bodyPr/>
        <a:lstStyle/>
        <a:p>
          <a:r>
            <a:rPr lang="en-US" sz="2100" b="1" dirty="0" smtClean="0"/>
            <a:t>Sadness, Joy, Surprise</a:t>
          </a:r>
          <a:endParaRPr lang="en-US" sz="2100" b="1" dirty="0"/>
        </a:p>
      </dgm:t>
    </dgm:pt>
    <dgm:pt modelId="{F21F7DD9-C2A3-47E8-860D-A97B382A5572}" type="parTrans" cxnId="{94A2BE71-4CB7-4489-A8DE-7CDE33F6B3E5}">
      <dgm:prSet/>
      <dgm:spPr/>
      <dgm:t>
        <a:bodyPr/>
        <a:lstStyle/>
        <a:p>
          <a:endParaRPr lang="en-US"/>
        </a:p>
      </dgm:t>
    </dgm:pt>
    <dgm:pt modelId="{86FC08FC-2041-4C94-8C3D-AA644A7F2780}" type="sibTrans" cxnId="{94A2BE71-4CB7-4489-A8DE-7CDE33F6B3E5}">
      <dgm:prSet/>
      <dgm:spPr/>
      <dgm:t>
        <a:bodyPr/>
        <a:lstStyle/>
        <a:p>
          <a:endParaRPr lang="en-US"/>
        </a:p>
      </dgm:t>
    </dgm:pt>
    <dgm:pt modelId="{FF54B4C4-77A1-416E-806D-9B44E63BE8A4}">
      <dgm:prSet phldrT="[Text]"/>
      <dgm:spPr/>
      <dgm:t>
        <a:bodyPr/>
        <a:lstStyle/>
        <a:p>
          <a:r>
            <a:rPr lang="en-US" dirty="0" smtClean="0"/>
            <a:t>Learned</a:t>
          </a:r>
          <a:endParaRPr lang="en-US" dirty="0"/>
        </a:p>
      </dgm:t>
    </dgm:pt>
    <dgm:pt modelId="{B4EB5259-2F1F-4F57-8890-14B60887F5BD}" type="parTrans" cxnId="{DAFCCC9D-F289-430B-986B-7C9BF2C272B7}">
      <dgm:prSet/>
      <dgm:spPr/>
      <dgm:t>
        <a:bodyPr/>
        <a:lstStyle/>
        <a:p>
          <a:endParaRPr lang="en-US"/>
        </a:p>
      </dgm:t>
    </dgm:pt>
    <dgm:pt modelId="{D4BD4A28-5222-46B4-AC62-B04C76BD6887}" type="sibTrans" cxnId="{DAFCCC9D-F289-430B-986B-7C9BF2C272B7}">
      <dgm:prSet/>
      <dgm:spPr/>
      <dgm:t>
        <a:bodyPr/>
        <a:lstStyle/>
        <a:p>
          <a:endParaRPr lang="en-US"/>
        </a:p>
      </dgm:t>
    </dgm:pt>
    <dgm:pt modelId="{62FD96E3-69DA-40FF-9242-620979AC014D}">
      <dgm:prSet phldrT="[Text]" custT="1"/>
      <dgm:spPr/>
      <dgm:t>
        <a:bodyPr/>
        <a:lstStyle/>
        <a:p>
          <a:r>
            <a:rPr lang="en-US" sz="2100" b="1" dirty="0" smtClean="0"/>
            <a:t>Optimism, Cooperation</a:t>
          </a:r>
          <a:endParaRPr lang="en-US" sz="2100" b="1" dirty="0"/>
        </a:p>
      </dgm:t>
    </dgm:pt>
    <dgm:pt modelId="{D3751233-105C-4C16-998F-8CEF5A1A68D1}" type="parTrans" cxnId="{96094F43-530F-4388-96BD-24B5B13E040B}">
      <dgm:prSet/>
      <dgm:spPr/>
      <dgm:t>
        <a:bodyPr/>
        <a:lstStyle/>
        <a:p>
          <a:endParaRPr lang="en-US"/>
        </a:p>
      </dgm:t>
    </dgm:pt>
    <dgm:pt modelId="{B37619DF-A0D2-4CBB-B5A5-613C16C86016}" type="sibTrans" cxnId="{96094F43-530F-4388-96BD-24B5B13E040B}">
      <dgm:prSet/>
      <dgm:spPr/>
      <dgm:t>
        <a:bodyPr/>
        <a:lstStyle/>
        <a:p>
          <a:endParaRPr lang="en-US"/>
        </a:p>
      </dgm:t>
    </dgm:pt>
    <dgm:pt modelId="{C6DC8966-C048-489C-ABD7-9D5A41A4B932}">
      <dgm:prSet phldrT="[Text]" custT="1"/>
      <dgm:spPr/>
      <dgm:t>
        <a:bodyPr/>
        <a:lstStyle/>
        <a:p>
          <a:r>
            <a:rPr lang="en-US" sz="2100" b="1" dirty="0" smtClean="0"/>
            <a:t>Compassion, Empathy, Sympathy</a:t>
          </a:r>
          <a:endParaRPr lang="en-US" sz="2100" b="1" dirty="0"/>
        </a:p>
      </dgm:t>
    </dgm:pt>
    <dgm:pt modelId="{31AB8FDA-4800-4E81-96D8-12EAFE252475}" type="parTrans" cxnId="{BF46FE82-2E5D-40E0-BD4A-0C500C2D4E02}">
      <dgm:prSet/>
      <dgm:spPr/>
      <dgm:t>
        <a:bodyPr/>
        <a:lstStyle/>
        <a:p>
          <a:endParaRPr lang="en-US"/>
        </a:p>
      </dgm:t>
    </dgm:pt>
    <dgm:pt modelId="{E009AC76-B0FC-4793-9EC2-8D4EC7910C21}" type="sibTrans" cxnId="{BF46FE82-2E5D-40E0-BD4A-0C500C2D4E02}">
      <dgm:prSet/>
      <dgm:spPr/>
      <dgm:t>
        <a:bodyPr/>
        <a:lstStyle/>
        <a:p>
          <a:endParaRPr lang="en-US"/>
        </a:p>
      </dgm:t>
    </dgm:pt>
    <dgm:pt modelId="{8A6D74E6-7AA9-4299-8B48-450DC9BA243E}">
      <dgm:prSet phldrT="[Text]" custT="1"/>
      <dgm:spPr/>
      <dgm:t>
        <a:bodyPr/>
        <a:lstStyle/>
        <a:p>
          <a:r>
            <a:rPr lang="en-US" sz="2100" b="1" dirty="0" smtClean="0"/>
            <a:t>Humility, Shame, Gratitude</a:t>
          </a:r>
          <a:endParaRPr lang="en-US" sz="2100" b="1" dirty="0"/>
        </a:p>
      </dgm:t>
    </dgm:pt>
    <dgm:pt modelId="{07A1B75F-7504-47B5-99A5-BF9808CAF371}" type="parTrans" cxnId="{090655D8-2438-41DB-88A2-B7E2BD0CCBCD}">
      <dgm:prSet/>
      <dgm:spPr/>
      <dgm:t>
        <a:bodyPr/>
        <a:lstStyle/>
        <a:p>
          <a:endParaRPr lang="en-US"/>
        </a:p>
      </dgm:t>
    </dgm:pt>
    <dgm:pt modelId="{ACBD4DB3-C316-49B8-8B22-F51667986500}" type="sibTrans" cxnId="{090655D8-2438-41DB-88A2-B7E2BD0CCBCD}">
      <dgm:prSet/>
      <dgm:spPr/>
      <dgm:t>
        <a:bodyPr/>
        <a:lstStyle/>
        <a:p>
          <a:endParaRPr lang="en-US"/>
        </a:p>
      </dgm:t>
    </dgm:pt>
    <dgm:pt modelId="{B69E183A-E361-46B9-968B-9B251EE97FC9}">
      <dgm:prSet phldrT="[Text]" custT="1"/>
      <dgm:spPr/>
      <dgm:t>
        <a:bodyPr/>
        <a:lstStyle/>
        <a:p>
          <a:r>
            <a:rPr lang="en-US" sz="2100" b="1" dirty="0" smtClean="0"/>
            <a:t>Forgiveness</a:t>
          </a:r>
        </a:p>
        <a:p>
          <a:r>
            <a:rPr lang="en-US" sz="2100" b="1" dirty="0" smtClean="0"/>
            <a:t>Patience</a:t>
          </a:r>
          <a:endParaRPr lang="en-US" sz="2100" b="1" dirty="0"/>
        </a:p>
      </dgm:t>
    </dgm:pt>
    <dgm:pt modelId="{6EFE1EC6-48E9-4C63-9115-3132C3A688EB}" type="parTrans" cxnId="{C6E8E15B-667B-43C5-9632-A991E14952F5}">
      <dgm:prSet/>
      <dgm:spPr/>
      <dgm:t>
        <a:bodyPr/>
        <a:lstStyle/>
        <a:p>
          <a:endParaRPr lang="en-US"/>
        </a:p>
      </dgm:t>
    </dgm:pt>
    <dgm:pt modelId="{F75F1FFA-0F92-4C36-8E3B-E6DD91DCC477}" type="sibTrans" cxnId="{C6E8E15B-667B-43C5-9632-A991E14952F5}">
      <dgm:prSet/>
      <dgm:spPr/>
      <dgm:t>
        <a:bodyPr/>
        <a:lstStyle/>
        <a:p>
          <a:endParaRPr lang="en-US"/>
        </a:p>
      </dgm:t>
    </dgm:pt>
    <dgm:pt modelId="{1A0CE907-C9C7-4E6D-BA8D-57E95BF2BB7A}" type="pres">
      <dgm:prSet presAssocID="{C734D248-9466-4E72-9709-7715A9B920C7}" presName="outerComposite" presStyleCnt="0">
        <dgm:presLayoutVars>
          <dgm:chMax val="2"/>
          <dgm:animLvl val="lvl"/>
          <dgm:resizeHandles val="exact"/>
        </dgm:presLayoutVars>
      </dgm:prSet>
      <dgm:spPr/>
      <dgm:t>
        <a:bodyPr/>
        <a:lstStyle/>
        <a:p>
          <a:endParaRPr lang="en-US"/>
        </a:p>
      </dgm:t>
    </dgm:pt>
    <dgm:pt modelId="{90B79336-82A7-426D-9978-41D6A2277523}" type="pres">
      <dgm:prSet presAssocID="{C734D248-9466-4E72-9709-7715A9B920C7}" presName="dummyMaxCanvas" presStyleCnt="0"/>
      <dgm:spPr/>
    </dgm:pt>
    <dgm:pt modelId="{1F456D07-5CF3-4842-8CF7-2976B5FE9B70}" type="pres">
      <dgm:prSet presAssocID="{C734D248-9466-4E72-9709-7715A9B920C7}" presName="parentComposite" presStyleCnt="0"/>
      <dgm:spPr/>
    </dgm:pt>
    <dgm:pt modelId="{C3E79A30-E383-4583-A0CA-B6BBA3AA33FB}" type="pres">
      <dgm:prSet presAssocID="{C734D248-9466-4E72-9709-7715A9B920C7}" presName="parent1" presStyleLbl="alignAccFollowNode1" presStyleIdx="0" presStyleCnt="4" custLinFactNeighborX="5000" custLinFactNeighborY="-9337">
        <dgm:presLayoutVars>
          <dgm:chMax val="4"/>
        </dgm:presLayoutVars>
      </dgm:prSet>
      <dgm:spPr/>
      <dgm:t>
        <a:bodyPr/>
        <a:lstStyle/>
        <a:p>
          <a:endParaRPr lang="en-US"/>
        </a:p>
      </dgm:t>
    </dgm:pt>
    <dgm:pt modelId="{E08FC43A-9169-4A6F-9119-E415A80DA8FB}" type="pres">
      <dgm:prSet presAssocID="{C734D248-9466-4E72-9709-7715A9B920C7}" presName="parent2" presStyleLbl="alignAccFollowNode1" presStyleIdx="1" presStyleCnt="4">
        <dgm:presLayoutVars>
          <dgm:chMax val="4"/>
        </dgm:presLayoutVars>
      </dgm:prSet>
      <dgm:spPr/>
      <dgm:t>
        <a:bodyPr/>
        <a:lstStyle/>
        <a:p>
          <a:endParaRPr lang="en-US"/>
        </a:p>
      </dgm:t>
    </dgm:pt>
    <dgm:pt modelId="{E5BA7C5D-9421-483B-A2C2-21E73C74A14F}" type="pres">
      <dgm:prSet presAssocID="{C734D248-9466-4E72-9709-7715A9B920C7}" presName="childrenComposite" presStyleCnt="0"/>
      <dgm:spPr/>
    </dgm:pt>
    <dgm:pt modelId="{39CA60B4-FBA5-429E-81F6-2B3C7302046C}" type="pres">
      <dgm:prSet presAssocID="{C734D248-9466-4E72-9709-7715A9B920C7}" presName="dummyMaxCanvas_ChildArea" presStyleCnt="0"/>
      <dgm:spPr/>
    </dgm:pt>
    <dgm:pt modelId="{BA2B955F-A5FD-412D-8F1D-D68DBCDA8A95}" type="pres">
      <dgm:prSet presAssocID="{C734D248-9466-4E72-9709-7715A9B920C7}" presName="fulcrum" presStyleLbl="alignAccFollowNode1" presStyleIdx="2" presStyleCnt="4"/>
      <dgm:spPr/>
    </dgm:pt>
    <dgm:pt modelId="{734024F3-893B-47E4-973D-DDCB677CF597}" type="pres">
      <dgm:prSet presAssocID="{C734D248-9466-4E72-9709-7715A9B920C7}" presName="balance_24" presStyleLbl="alignAccFollowNode1" presStyleIdx="3" presStyleCnt="4">
        <dgm:presLayoutVars>
          <dgm:bulletEnabled val="1"/>
        </dgm:presLayoutVars>
      </dgm:prSet>
      <dgm:spPr/>
    </dgm:pt>
    <dgm:pt modelId="{89653BBD-3A2F-4283-B266-15B4434CE7C3}" type="pres">
      <dgm:prSet presAssocID="{C734D248-9466-4E72-9709-7715A9B920C7}" presName="right_24_1" presStyleLbl="node1" presStyleIdx="0" presStyleCnt="6">
        <dgm:presLayoutVars>
          <dgm:bulletEnabled val="1"/>
        </dgm:presLayoutVars>
      </dgm:prSet>
      <dgm:spPr/>
      <dgm:t>
        <a:bodyPr/>
        <a:lstStyle/>
        <a:p>
          <a:endParaRPr lang="en-US"/>
        </a:p>
      </dgm:t>
    </dgm:pt>
    <dgm:pt modelId="{FACC38A0-0B10-45E5-A061-247F9E724961}" type="pres">
      <dgm:prSet presAssocID="{C734D248-9466-4E72-9709-7715A9B920C7}" presName="right_24_2" presStyleLbl="node1" presStyleIdx="1" presStyleCnt="6">
        <dgm:presLayoutVars>
          <dgm:bulletEnabled val="1"/>
        </dgm:presLayoutVars>
      </dgm:prSet>
      <dgm:spPr/>
      <dgm:t>
        <a:bodyPr/>
        <a:lstStyle/>
        <a:p>
          <a:endParaRPr lang="en-US"/>
        </a:p>
      </dgm:t>
    </dgm:pt>
    <dgm:pt modelId="{10BE1BB5-82D1-44C7-84AB-8B33F9F45D98}" type="pres">
      <dgm:prSet presAssocID="{C734D248-9466-4E72-9709-7715A9B920C7}" presName="right_24_3" presStyleLbl="node1" presStyleIdx="2" presStyleCnt="6" custScaleY="137849" custLinFactNeighborY="-16216">
        <dgm:presLayoutVars>
          <dgm:bulletEnabled val="1"/>
        </dgm:presLayoutVars>
      </dgm:prSet>
      <dgm:spPr/>
      <dgm:t>
        <a:bodyPr/>
        <a:lstStyle/>
        <a:p>
          <a:endParaRPr lang="en-US"/>
        </a:p>
      </dgm:t>
    </dgm:pt>
    <dgm:pt modelId="{D4F482B1-66DA-4045-A141-C28527665C40}" type="pres">
      <dgm:prSet presAssocID="{C734D248-9466-4E72-9709-7715A9B920C7}" presName="right_24_4" presStyleLbl="node1" presStyleIdx="3" presStyleCnt="6" custLinFactNeighborX="-959" custLinFactNeighborY="-33372">
        <dgm:presLayoutVars>
          <dgm:bulletEnabled val="1"/>
        </dgm:presLayoutVars>
      </dgm:prSet>
      <dgm:spPr/>
      <dgm:t>
        <a:bodyPr/>
        <a:lstStyle/>
        <a:p>
          <a:endParaRPr lang="en-US"/>
        </a:p>
      </dgm:t>
    </dgm:pt>
    <dgm:pt modelId="{1310DB76-41CA-4920-9C88-2DC4E476E9F0}" type="pres">
      <dgm:prSet presAssocID="{C734D248-9466-4E72-9709-7715A9B920C7}" presName="left_24_1" presStyleLbl="node1" presStyleIdx="4" presStyleCnt="6">
        <dgm:presLayoutVars>
          <dgm:bulletEnabled val="1"/>
        </dgm:presLayoutVars>
      </dgm:prSet>
      <dgm:spPr/>
      <dgm:t>
        <a:bodyPr/>
        <a:lstStyle/>
        <a:p>
          <a:endParaRPr lang="en-US"/>
        </a:p>
      </dgm:t>
    </dgm:pt>
    <dgm:pt modelId="{510016E6-1B4E-4BED-A099-6CF948900F27}" type="pres">
      <dgm:prSet presAssocID="{C734D248-9466-4E72-9709-7715A9B920C7}" presName="left_24_2" presStyleLbl="node1" presStyleIdx="5" presStyleCnt="6">
        <dgm:presLayoutVars>
          <dgm:bulletEnabled val="1"/>
        </dgm:presLayoutVars>
      </dgm:prSet>
      <dgm:spPr/>
      <dgm:t>
        <a:bodyPr/>
        <a:lstStyle/>
        <a:p>
          <a:endParaRPr lang="en-US"/>
        </a:p>
      </dgm:t>
    </dgm:pt>
  </dgm:ptLst>
  <dgm:cxnLst>
    <dgm:cxn modelId="{C77F0061-71E1-4880-9718-CD5305B943DA}" type="presOf" srcId="{B69E183A-E361-46B9-968B-9B251EE97FC9}" destId="{FACC38A0-0B10-45E5-A061-247F9E724961}" srcOrd="0" destOrd="0" presId="urn:microsoft.com/office/officeart/2005/8/layout/balance1"/>
    <dgm:cxn modelId="{DAFCCC9D-F289-430B-986B-7C9BF2C272B7}" srcId="{C734D248-9466-4E72-9709-7715A9B920C7}" destId="{FF54B4C4-77A1-416E-806D-9B44E63BE8A4}" srcOrd="1" destOrd="0" parTransId="{B4EB5259-2F1F-4F57-8890-14B60887F5BD}" sibTransId="{D4BD4A28-5222-46B4-AC62-B04C76BD6887}"/>
    <dgm:cxn modelId="{DF504A98-5C02-489D-A989-2095D4318474}" type="presOf" srcId="{62FD96E3-69DA-40FF-9242-620979AC014D}" destId="{89653BBD-3A2F-4283-B266-15B4434CE7C3}" srcOrd="0" destOrd="0" presId="urn:microsoft.com/office/officeart/2005/8/layout/balance1"/>
    <dgm:cxn modelId="{DF9B1733-8AA6-4B92-A28D-5FA0027D8984}" type="presOf" srcId="{C6DC8966-C048-489C-ABD7-9D5A41A4B932}" destId="{10BE1BB5-82D1-44C7-84AB-8B33F9F45D98}" srcOrd="0" destOrd="0" presId="urn:microsoft.com/office/officeart/2005/8/layout/balance1"/>
    <dgm:cxn modelId="{9FCF10B5-CF15-4C36-A343-ED0D4DE000B1}" type="presOf" srcId="{8A6D74E6-7AA9-4299-8B48-450DC9BA243E}" destId="{D4F482B1-66DA-4045-A141-C28527665C40}" srcOrd="0" destOrd="0" presId="urn:microsoft.com/office/officeart/2005/8/layout/balance1"/>
    <dgm:cxn modelId="{BF46FE82-2E5D-40E0-BD4A-0C500C2D4E02}" srcId="{FF54B4C4-77A1-416E-806D-9B44E63BE8A4}" destId="{C6DC8966-C048-489C-ABD7-9D5A41A4B932}" srcOrd="2" destOrd="0" parTransId="{31AB8FDA-4800-4E81-96D8-12EAFE252475}" sibTransId="{E009AC76-B0FC-4793-9EC2-8D4EC7910C21}"/>
    <dgm:cxn modelId="{94A2BE71-4CB7-4489-A8DE-7CDE33F6B3E5}" srcId="{AFA79171-7212-45C5-82E3-521014DDCC1D}" destId="{AC6D20B8-42BF-4A62-B29F-06CE688F3407}" srcOrd="1" destOrd="0" parTransId="{F21F7DD9-C2A3-47E8-860D-A97B382A5572}" sibTransId="{86FC08FC-2041-4C94-8C3D-AA644A7F2780}"/>
    <dgm:cxn modelId="{D79B6A24-BC7F-4DC3-A7D4-CFCF07BD4ED9}" type="presOf" srcId="{AFA79171-7212-45C5-82E3-521014DDCC1D}" destId="{C3E79A30-E383-4583-A0CA-B6BBA3AA33FB}" srcOrd="0" destOrd="0" presId="urn:microsoft.com/office/officeart/2005/8/layout/balance1"/>
    <dgm:cxn modelId="{C6E8E15B-667B-43C5-9632-A991E14952F5}" srcId="{FF54B4C4-77A1-416E-806D-9B44E63BE8A4}" destId="{B69E183A-E361-46B9-968B-9B251EE97FC9}" srcOrd="1" destOrd="0" parTransId="{6EFE1EC6-48E9-4C63-9115-3132C3A688EB}" sibTransId="{F75F1FFA-0F92-4C36-8E3B-E6DD91DCC477}"/>
    <dgm:cxn modelId="{BA9BBE97-AA81-42F0-9543-34BD61BF44E7}" srcId="{C734D248-9466-4E72-9709-7715A9B920C7}" destId="{AFA79171-7212-45C5-82E3-521014DDCC1D}" srcOrd="0" destOrd="0" parTransId="{9100C336-3068-49F1-975B-79404A6CBD38}" sibTransId="{3DEE9DF5-58E2-47A6-B324-06AC7EA81543}"/>
    <dgm:cxn modelId="{7F9426DD-3ADD-4ECE-BBC2-57C4E263C443}" type="presOf" srcId="{C734D248-9466-4E72-9709-7715A9B920C7}" destId="{1A0CE907-C9C7-4E6D-BA8D-57E95BF2BB7A}" srcOrd="0" destOrd="0" presId="urn:microsoft.com/office/officeart/2005/8/layout/balance1"/>
    <dgm:cxn modelId="{46B7785A-C4C2-4FCE-A926-F9AB90A275D7}" type="presOf" srcId="{FF54B4C4-77A1-416E-806D-9B44E63BE8A4}" destId="{E08FC43A-9169-4A6F-9119-E415A80DA8FB}" srcOrd="0" destOrd="0" presId="urn:microsoft.com/office/officeart/2005/8/layout/balance1"/>
    <dgm:cxn modelId="{6231DD46-41FC-42C5-9696-8CD31BB04855}" type="presOf" srcId="{92142F4A-B5CF-444A-8BC7-DC021AF2E38B}" destId="{1310DB76-41CA-4920-9C88-2DC4E476E9F0}" srcOrd="0" destOrd="0" presId="urn:microsoft.com/office/officeart/2005/8/layout/balance1"/>
    <dgm:cxn modelId="{42C97AFF-7AD3-46C9-8842-0869987244EC}" srcId="{AFA79171-7212-45C5-82E3-521014DDCC1D}" destId="{92142F4A-B5CF-444A-8BC7-DC021AF2E38B}" srcOrd="0" destOrd="0" parTransId="{15CF8CA7-2D8D-45B0-8605-9D27287146F8}" sibTransId="{734513C9-E64B-4599-8CD2-4615861C9A20}"/>
    <dgm:cxn modelId="{96094F43-530F-4388-96BD-24B5B13E040B}" srcId="{FF54B4C4-77A1-416E-806D-9B44E63BE8A4}" destId="{62FD96E3-69DA-40FF-9242-620979AC014D}" srcOrd="0" destOrd="0" parTransId="{D3751233-105C-4C16-998F-8CEF5A1A68D1}" sibTransId="{B37619DF-A0D2-4CBB-B5A5-613C16C86016}"/>
    <dgm:cxn modelId="{9C3A5D4D-D650-4239-9EE2-56F44446E405}" type="presOf" srcId="{AC6D20B8-42BF-4A62-B29F-06CE688F3407}" destId="{510016E6-1B4E-4BED-A099-6CF948900F27}" srcOrd="0" destOrd="0" presId="urn:microsoft.com/office/officeart/2005/8/layout/balance1"/>
    <dgm:cxn modelId="{090655D8-2438-41DB-88A2-B7E2BD0CCBCD}" srcId="{FF54B4C4-77A1-416E-806D-9B44E63BE8A4}" destId="{8A6D74E6-7AA9-4299-8B48-450DC9BA243E}" srcOrd="3" destOrd="0" parTransId="{07A1B75F-7504-47B5-99A5-BF9808CAF371}" sibTransId="{ACBD4DB3-C316-49B8-8B22-F51667986500}"/>
    <dgm:cxn modelId="{963F9AD8-916C-486B-893E-FEF5DE0A0536}" type="presParOf" srcId="{1A0CE907-C9C7-4E6D-BA8D-57E95BF2BB7A}" destId="{90B79336-82A7-426D-9978-41D6A2277523}" srcOrd="0" destOrd="0" presId="urn:microsoft.com/office/officeart/2005/8/layout/balance1"/>
    <dgm:cxn modelId="{A447840B-BC47-45ED-9FFB-6CAC1A029B11}" type="presParOf" srcId="{1A0CE907-C9C7-4E6D-BA8D-57E95BF2BB7A}" destId="{1F456D07-5CF3-4842-8CF7-2976B5FE9B70}" srcOrd="1" destOrd="0" presId="urn:microsoft.com/office/officeart/2005/8/layout/balance1"/>
    <dgm:cxn modelId="{087193D2-AA8A-43AB-9794-E9A06041676D}" type="presParOf" srcId="{1F456D07-5CF3-4842-8CF7-2976B5FE9B70}" destId="{C3E79A30-E383-4583-A0CA-B6BBA3AA33FB}" srcOrd="0" destOrd="0" presId="urn:microsoft.com/office/officeart/2005/8/layout/balance1"/>
    <dgm:cxn modelId="{C78DE3C2-9528-4D1F-9F2B-6047E7749E8C}" type="presParOf" srcId="{1F456D07-5CF3-4842-8CF7-2976B5FE9B70}" destId="{E08FC43A-9169-4A6F-9119-E415A80DA8FB}" srcOrd="1" destOrd="0" presId="urn:microsoft.com/office/officeart/2005/8/layout/balance1"/>
    <dgm:cxn modelId="{42483467-C65E-4639-A61C-C3131CC6C165}" type="presParOf" srcId="{1A0CE907-C9C7-4E6D-BA8D-57E95BF2BB7A}" destId="{E5BA7C5D-9421-483B-A2C2-21E73C74A14F}" srcOrd="2" destOrd="0" presId="urn:microsoft.com/office/officeart/2005/8/layout/balance1"/>
    <dgm:cxn modelId="{A99811A4-026C-40A8-B7E6-7EF751B7DF5A}" type="presParOf" srcId="{E5BA7C5D-9421-483B-A2C2-21E73C74A14F}" destId="{39CA60B4-FBA5-429E-81F6-2B3C7302046C}" srcOrd="0" destOrd="0" presId="urn:microsoft.com/office/officeart/2005/8/layout/balance1"/>
    <dgm:cxn modelId="{3F6D69B7-5D9A-4477-874F-5E7A8B8E5A86}" type="presParOf" srcId="{E5BA7C5D-9421-483B-A2C2-21E73C74A14F}" destId="{BA2B955F-A5FD-412D-8F1D-D68DBCDA8A95}" srcOrd="1" destOrd="0" presId="urn:microsoft.com/office/officeart/2005/8/layout/balance1"/>
    <dgm:cxn modelId="{5690E3FC-016E-4824-8DBA-86875D88162A}" type="presParOf" srcId="{E5BA7C5D-9421-483B-A2C2-21E73C74A14F}" destId="{734024F3-893B-47E4-973D-DDCB677CF597}" srcOrd="2" destOrd="0" presId="urn:microsoft.com/office/officeart/2005/8/layout/balance1"/>
    <dgm:cxn modelId="{ED833924-3761-4FCC-9209-9D88B72B9C47}" type="presParOf" srcId="{E5BA7C5D-9421-483B-A2C2-21E73C74A14F}" destId="{89653BBD-3A2F-4283-B266-15B4434CE7C3}" srcOrd="3" destOrd="0" presId="urn:microsoft.com/office/officeart/2005/8/layout/balance1"/>
    <dgm:cxn modelId="{98B6E96E-1F46-4093-B2EC-463348C67D79}" type="presParOf" srcId="{E5BA7C5D-9421-483B-A2C2-21E73C74A14F}" destId="{FACC38A0-0B10-45E5-A061-247F9E724961}" srcOrd="4" destOrd="0" presId="urn:microsoft.com/office/officeart/2005/8/layout/balance1"/>
    <dgm:cxn modelId="{6831AC35-652B-4EDE-AEFB-2B5EDD2165B6}" type="presParOf" srcId="{E5BA7C5D-9421-483B-A2C2-21E73C74A14F}" destId="{10BE1BB5-82D1-44C7-84AB-8B33F9F45D98}" srcOrd="5" destOrd="0" presId="urn:microsoft.com/office/officeart/2005/8/layout/balance1"/>
    <dgm:cxn modelId="{4381DE91-B8BB-451E-A9FF-8F2F64FA6EF2}" type="presParOf" srcId="{E5BA7C5D-9421-483B-A2C2-21E73C74A14F}" destId="{D4F482B1-66DA-4045-A141-C28527665C40}" srcOrd="6" destOrd="0" presId="urn:microsoft.com/office/officeart/2005/8/layout/balance1"/>
    <dgm:cxn modelId="{B9A2C86F-D5FF-49D5-834B-E3B95A3295B3}" type="presParOf" srcId="{E5BA7C5D-9421-483B-A2C2-21E73C74A14F}" destId="{1310DB76-41CA-4920-9C88-2DC4E476E9F0}" srcOrd="7" destOrd="0" presId="urn:microsoft.com/office/officeart/2005/8/layout/balance1"/>
    <dgm:cxn modelId="{11DB072F-0A85-4DB1-AD14-652B4B73B365}" type="presParOf" srcId="{E5BA7C5D-9421-483B-A2C2-21E73C74A14F}" destId="{510016E6-1B4E-4BED-A099-6CF948900F27}" srcOrd="8"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9B72B-E2F5-41D3-ABB7-5AA85B514250}"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1AB20FBF-30D3-474C-8712-D7DCB4F5D7FC}">
      <dgm:prSet phldrT="[Text]"/>
      <dgm:spPr/>
      <dgm:t>
        <a:bodyPr/>
        <a:lstStyle/>
        <a:p>
          <a:r>
            <a:rPr lang="en-US" b="1" dirty="0" smtClean="0"/>
            <a:t>Modify or eliminate impediment</a:t>
          </a:r>
          <a:endParaRPr lang="en-US" b="1" dirty="0"/>
        </a:p>
      </dgm:t>
    </dgm:pt>
    <dgm:pt modelId="{CE5E4527-BD26-45F1-B8E2-AEE1DACE6AA5}" type="parTrans" cxnId="{21F7A8AA-E26C-45BD-8C1E-FA7C090BE7FE}">
      <dgm:prSet/>
      <dgm:spPr/>
      <dgm:t>
        <a:bodyPr/>
        <a:lstStyle/>
        <a:p>
          <a:endParaRPr lang="en-US"/>
        </a:p>
      </dgm:t>
    </dgm:pt>
    <dgm:pt modelId="{99E69B4A-0911-4C7D-8758-268EB3308840}" type="sibTrans" cxnId="{21F7A8AA-E26C-45BD-8C1E-FA7C090BE7FE}">
      <dgm:prSet/>
      <dgm:spPr/>
      <dgm:t>
        <a:bodyPr/>
        <a:lstStyle/>
        <a:p>
          <a:endParaRPr lang="en-US"/>
        </a:p>
      </dgm:t>
    </dgm:pt>
    <dgm:pt modelId="{1CB9CFD4-4136-449B-84FE-E3883CE5A84F}">
      <dgm:prSet phldrT="[Text]"/>
      <dgm:spPr/>
      <dgm:t>
        <a:bodyPr/>
        <a:lstStyle/>
        <a:p>
          <a:r>
            <a:rPr lang="en-US" dirty="0" smtClean="0"/>
            <a:t>Strength Based</a:t>
          </a:r>
        </a:p>
        <a:p>
          <a:r>
            <a:rPr lang="en-US" dirty="0" smtClean="0"/>
            <a:t>Model</a:t>
          </a:r>
          <a:endParaRPr lang="en-US" dirty="0"/>
        </a:p>
      </dgm:t>
    </dgm:pt>
    <dgm:pt modelId="{D5B1D013-AF3C-4465-B3C3-F6672B5EC80A}" type="parTrans" cxnId="{C8514C11-2523-4582-AB6C-6D3BCD7B4785}">
      <dgm:prSet/>
      <dgm:spPr/>
      <dgm:t>
        <a:bodyPr/>
        <a:lstStyle/>
        <a:p>
          <a:endParaRPr lang="en-US"/>
        </a:p>
      </dgm:t>
    </dgm:pt>
    <dgm:pt modelId="{C51B9A34-BEC8-43DE-8F4C-CB283CF22FAB}" type="sibTrans" cxnId="{C8514C11-2523-4582-AB6C-6D3BCD7B4785}">
      <dgm:prSet/>
      <dgm:spPr/>
      <dgm:t>
        <a:bodyPr/>
        <a:lstStyle/>
        <a:p>
          <a:endParaRPr lang="en-US"/>
        </a:p>
      </dgm:t>
    </dgm:pt>
    <dgm:pt modelId="{A993A464-8D45-4BE6-816E-92C1BF482C19}">
      <dgm:prSet phldrT="[Text]"/>
      <dgm:spPr/>
      <dgm:t>
        <a:bodyPr/>
        <a:lstStyle/>
        <a:p>
          <a:r>
            <a:rPr lang="en-US" b="1" dirty="0" smtClean="0"/>
            <a:t>Investigate and prepare for college &amp; career</a:t>
          </a:r>
          <a:endParaRPr lang="en-US" b="1" dirty="0"/>
        </a:p>
      </dgm:t>
    </dgm:pt>
    <dgm:pt modelId="{7E05FAA5-50D2-46DF-82B1-6B76DBD42FC8}" type="parTrans" cxnId="{C51CA5BA-B813-47B6-840D-09A125484300}">
      <dgm:prSet/>
      <dgm:spPr/>
      <dgm:t>
        <a:bodyPr/>
        <a:lstStyle/>
        <a:p>
          <a:endParaRPr lang="en-US"/>
        </a:p>
      </dgm:t>
    </dgm:pt>
    <dgm:pt modelId="{AD12F10C-7341-409F-9D4B-BB042B136CD5}" type="sibTrans" cxnId="{C51CA5BA-B813-47B6-840D-09A125484300}">
      <dgm:prSet/>
      <dgm:spPr/>
      <dgm:t>
        <a:bodyPr/>
        <a:lstStyle/>
        <a:p>
          <a:endParaRPr lang="en-US"/>
        </a:p>
      </dgm:t>
    </dgm:pt>
    <dgm:pt modelId="{94C41FB9-8E1E-4BA0-A816-7E62772109BE}">
      <dgm:prSet phldrT="[Text]"/>
      <dgm:spPr/>
      <dgm:t>
        <a:bodyPr/>
        <a:lstStyle/>
        <a:p>
          <a:r>
            <a:rPr lang="en-US" b="1" dirty="0" smtClean="0"/>
            <a:t>Improve affective strength</a:t>
          </a:r>
          <a:endParaRPr lang="en-US" b="1" dirty="0"/>
        </a:p>
      </dgm:t>
    </dgm:pt>
    <dgm:pt modelId="{5DAAAEB0-5005-4DF3-82F1-9D236407C7AC}" type="parTrans" cxnId="{EC950141-930D-4D44-AEBB-5A5D9AB9E5F9}">
      <dgm:prSet/>
      <dgm:spPr/>
      <dgm:t>
        <a:bodyPr/>
        <a:lstStyle/>
        <a:p>
          <a:endParaRPr lang="en-US"/>
        </a:p>
      </dgm:t>
    </dgm:pt>
    <dgm:pt modelId="{F4DDF700-1E0C-4126-AC7F-B305DDF1ADD4}" type="sibTrans" cxnId="{EC950141-930D-4D44-AEBB-5A5D9AB9E5F9}">
      <dgm:prSet/>
      <dgm:spPr/>
      <dgm:t>
        <a:bodyPr/>
        <a:lstStyle/>
        <a:p>
          <a:endParaRPr lang="en-US"/>
        </a:p>
      </dgm:t>
    </dgm:pt>
    <dgm:pt modelId="{49CD548C-A450-4361-9E2D-FA1F750C92CD}">
      <dgm:prSet phldrT="[Text]"/>
      <dgm:spPr/>
      <dgm:t>
        <a:bodyPr/>
        <a:lstStyle/>
        <a:p>
          <a:r>
            <a:rPr lang="en-US" dirty="0" smtClean="0"/>
            <a:t>Impediment Model</a:t>
          </a:r>
          <a:endParaRPr lang="en-US" dirty="0"/>
        </a:p>
      </dgm:t>
    </dgm:pt>
    <dgm:pt modelId="{37D4D96B-02C3-4309-B481-B9A7877DD8B8}" type="sibTrans" cxnId="{AA464DAC-19DC-4E09-99E1-5FF9EC156108}">
      <dgm:prSet/>
      <dgm:spPr/>
      <dgm:t>
        <a:bodyPr/>
        <a:lstStyle/>
        <a:p>
          <a:endParaRPr lang="en-US"/>
        </a:p>
      </dgm:t>
    </dgm:pt>
    <dgm:pt modelId="{296AF1C8-13A5-4A28-9E65-08B98AC1B8DA}" type="parTrans" cxnId="{AA464DAC-19DC-4E09-99E1-5FF9EC156108}">
      <dgm:prSet/>
      <dgm:spPr/>
      <dgm:t>
        <a:bodyPr/>
        <a:lstStyle/>
        <a:p>
          <a:endParaRPr lang="en-US"/>
        </a:p>
      </dgm:t>
    </dgm:pt>
    <dgm:pt modelId="{4DFEBBD2-616C-4F42-B653-81D1D8283397}" type="pres">
      <dgm:prSet presAssocID="{4F49B72B-E2F5-41D3-ABB7-5AA85B514250}" presName="outerComposite" presStyleCnt="0">
        <dgm:presLayoutVars>
          <dgm:chMax val="2"/>
          <dgm:animLvl val="lvl"/>
          <dgm:resizeHandles val="exact"/>
        </dgm:presLayoutVars>
      </dgm:prSet>
      <dgm:spPr/>
      <dgm:t>
        <a:bodyPr/>
        <a:lstStyle/>
        <a:p>
          <a:endParaRPr lang="en-US"/>
        </a:p>
      </dgm:t>
    </dgm:pt>
    <dgm:pt modelId="{6EF0BB63-9E00-478B-83F3-238C8577BA5B}" type="pres">
      <dgm:prSet presAssocID="{4F49B72B-E2F5-41D3-ABB7-5AA85B514250}" presName="dummyMaxCanvas" presStyleCnt="0"/>
      <dgm:spPr/>
    </dgm:pt>
    <dgm:pt modelId="{E020CECA-191E-4E8D-AD31-31BD11FB2FD8}" type="pres">
      <dgm:prSet presAssocID="{4F49B72B-E2F5-41D3-ABB7-5AA85B514250}" presName="parentComposite" presStyleCnt="0"/>
      <dgm:spPr/>
    </dgm:pt>
    <dgm:pt modelId="{E3D31FA8-3488-40A6-8F09-0DB18EAD8232}" type="pres">
      <dgm:prSet presAssocID="{4F49B72B-E2F5-41D3-ABB7-5AA85B514250}" presName="parent1" presStyleLbl="alignAccFollowNode1" presStyleIdx="0" presStyleCnt="4">
        <dgm:presLayoutVars>
          <dgm:chMax val="4"/>
        </dgm:presLayoutVars>
      </dgm:prSet>
      <dgm:spPr/>
      <dgm:t>
        <a:bodyPr/>
        <a:lstStyle/>
        <a:p>
          <a:endParaRPr lang="en-US"/>
        </a:p>
      </dgm:t>
    </dgm:pt>
    <dgm:pt modelId="{4C2D6C87-8284-4B3F-99C0-91D1A6EA2B14}" type="pres">
      <dgm:prSet presAssocID="{4F49B72B-E2F5-41D3-ABB7-5AA85B514250}" presName="parent2" presStyleLbl="alignAccFollowNode1" presStyleIdx="1" presStyleCnt="4" custScaleX="167677" custLinFactNeighborX="32687">
        <dgm:presLayoutVars>
          <dgm:chMax val="4"/>
        </dgm:presLayoutVars>
      </dgm:prSet>
      <dgm:spPr/>
      <dgm:t>
        <a:bodyPr/>
        <a:lstStyle/>
        <a:p>
          <a:endParaRPr lang="en-US"/>
        </a:p>
      </dgm:t>
    </dgm:pt>
    <dgm:pt modelId="{34B7FDB7-B2FB-4BB4-A8BE-B4F0360A9340}" type="pres">
      <dgm:prSet presAssocID="{4F49B72B-E2F5-41D3-ABB7-5AA85B514250}" presName="childrenComposite" presStyleCnt="0"/>
      <dgm:spPr/>
    </dgm:pt>
    <dgm:pt modelId="{3A44C4C8-00A9-40C9-B376-DE30FECF99B8}" type="pres">
      <dgm:prSet presAssocID="{4F49B72B-E2F5-41D3-ABB7-5AA85B514250}" presName="dummyMaxCanvas_ChildArea" presStyleCnt="0"/>
      <dgm:spPr/>
    </dgm:pt>
    <dgm:pt modelId="{149F792A-E741-4B9D-BA69-D85C73256996}" type="pres">
      <dgm:prSet presAssocID="{4F49B72B-E2F5-41D3-ABB7-5AA85B514250}" presName="fulcrum" presStyleLbl="alignAccFollowNode1" presStyleIdx="2" presStyleCnt="4"/>
      <dgm:spPr/>
    </dgm:pt>
    <dgm:pt modelId="{C26C1B83-3784-4D93-A486-CDD347D6AC68}" type="pres">
      <dgm:prSet presAssocID="{4F49B72B-E2F5-41D3-ABB7-5AA85B514250}" presName="balance_12" presStyleLbl="alignAccFollowNode1" presStyleIdx="3" presStyleCnt="4">
        <dgm:presLayoutVars>
          <dgm:bulletEnabled val="1"/>
        </dgm:presLayoutVars>
      </dgm:prSet>
      <dgm:spPr/>
    </dgm:pt>
    <dgm:pt modelId="{7CC96DFF-CB62-4F47-BC14-36A08484D279}" type="pres">
      <dgm:prSet presAssocID="{4F49B72B-E2F5-41D3-ABB7-5AA85B514250}" presName="right_12_1" presStyleLbl="node1" presStyleIdx="0" presStyleCnt="3">
        <dgm:presLayoutVars>
          <dgm:bulletEnabled val="1"/>
        </dgm:presLayoutVars>
      </dgm:prSet>
      <dgm:spPr/>
      <dgm:t>
        <a:bodyPr/>
        <a:lstStyle/>
        <a:p>
          <a:endParaRPr lang="en-US"/>
        </a:p>
      </dgm:t>
    </dgm:pt>
    <dgm:pt modelId="{C87CD7A2-F795-4178-A6BC-6799508378D3}" type="pres">
      <dgm:prSet presAssocID="{4F49B72B-E2F5-41D3-ABB7-5AA85B514250}" presName="right_12_2" presStyleLbl="node1" presStyleIdx="1" presStyleCnt="3">
        <dgm:presLayoutVars>
          <dgm:bulletEnabled val="1"/>
        </dgm:presLayoutVars>
      </dgm:prSet>
      <dgm:spPr/>
      <dgm:t>
        <a:bodyPr/>
        <a:lstStyle/>
        <a:p>
          <a:endParaRPr lang="en-US"/>
        </a:p>
      </dgm:t>
    </dgm:pt>
    <dgm:pt modelId="{C316E5EA-FF51-41AD-AC52-A31A4D0ADEDA}" type="pres">
      <dgm:prSet presAssocID="{4F49B72B-E2F5-41D3-ABB7-5AA85B514250}" presName="left_12_1" presStyleLbl="node1" presStyleIdx="2" presStyleCnt="3">
        <dgm:presLayoutVars>
          <dgm:bulletEnabled val="1"/>
        </dgm:presLayoutVars>
      </dgm:prSet>
      <dgm:spPr/>
      <dgm:t>
        <a:bodyPr/>
        <a:lstStyle/>
        <a:p>
          <a:endParaRPr lang="en-US"/>
        </a:p>
      </dgm:t>
    </dgm:pt>
  </dgm:ptLst>
  <dgm:cxnLst>
    <dgm:cxn modelId="{C8514C11-2523-4582-AB6C-6D3BCD7B4785}" srcId="{4F49B72B-E2F5-41D3-ABB7-5AA85B514250}" destId="{1CB9CFD4-4136-449B-84FE-E3883CE5A84F}" srcOrd="1" destOrd="0" parTransId="{D5B1D013-AF3C-4465-B3C3-F6672B5EC80A}" sibTransId="{C51B9A34-BEC8-43DE-8F4C-CB283CF22FAB}"/>
    <dgm:cxn modelId="{AA464DAC-19DC-4E09-99E1-5FF9EC156108}" srcId="{4F49B72B-E2F5-41D3-ABB7-5AA85B514250}" destId="{49CD548C-A450-4361-9E2D-FA1F750C92CD}" srcOrd="0" destOrd="0" parTransId="{296AF1C8-13A5-4A28-9E65-08B98AC1B8DA}" sibTransId="{37D4D96B-02C3-4309-B481-B9A7877DD8B8}"/>
    <dgm:cxn modelId="{B45A9B9E-7DB1-4D5E-B3EB-4B29763C057A}" type="presOf" srcId="{1CB9CFD4-4136-449B-84FE-E3883CE5A84F}" destId="{4C2D6C87-8284-4B3F-99C0-91D1A6EA2B14}" srcOrd="0" destOrd="0" presId="urn:microsoft.com/office/officeart/2005/8/layout/balance1"/>
    <dgm:cxn modelId="{EC950141-930D-4D44-AEBB-5A5D9AB9E5F9}" srcId="{1CB9CFD4-4136-449B-84FE-E3883CE5A84F}" destId="{94C41FB9-8E1E-4BA0-A816-7E62772109BE}" srcOrd="1" destOrd="0" parTransId="{5DAAAEB0-5005-4DF3-82F1-9D236407C7AC}" sibTransId="{F4DDF700-1E0C-4126-AC7F-B305DDF1ADD4}"/>
    <dgm:cxn modelId="{80FACE72-270D-41D9-8F86-BEDD0F7449C0}" type="presOf" srcId="{A993A464-8D45-4BE6-816E-92C1BF482C19}" destId="{7CC96DFF-CB62-4F47-BC14-36A08484D279}" srcOrd="0" destOrd="0" presId="urn:microsoft.com/office/officeart/2005/8/layout/balance1"/>
    <dgm:cxn modelId="{93DAA537-E4EC-493F-9806-344A9BE9133E}" type="presOf" srcId="{49CD548C-A450-4361-9E2D-FA1F750C92CD}" destId="{E3D31FA8-3488-40A6-8F09-0DB18EAD8232}" srcOrd="0" destOrd="0" presId="urn:microsoft.com/office/officeart/2005/8/layout/balance1"/>
    <dgm:cxn modelId="{C51CA5BA-B813-47B6-840D-09A125484300}" srcId="{1CB9CFD4-4136-449B-84FE-E3883CE5A84F}" destId="{A993A464-8D45-4BE6-816E-92C1BF482C19}" srcOrd="0" destOrd="0" parTransId="{7E05FAA5-50D2-46DF-82B1-6B76DBD42FC8}" sibTransId="{AD12F10C-7341-409F-9D4B-BB042B136CD5}"/>
    <dgm:cxn modelId="{4D0454EC-9980-4CC8-B8D9-1201A96381B1}" type="presOf" srcId="{1AB20FBF-30D3-474C-8712-D7DCB4F5D7FC}" destId="{C316E5EA-FF51-41AD-AC52-A31A4D0ADEDA}" srcOrd="0" destOrd="0" presId="urn:microsoft.com/office/officeart/2005/8/layout/balance1"/>
    <dgm:cxn modelId="{E9E0FD33-8DC4-4379-93A5-E668AC13BACE}" type="presOf" srcId="{94C41FB9-8E1E-4BA0-A816-7E62772109BE}" destId="{C87CD7A2-F795-4178-A6BC-6799508378D3}" srcOrd="0" destOrd="0" presId="urn:microsoft.com/office/officeart/2005/8/layout/balance1"/>
    <dgm:cxn modelId="{79B6F0F4-75AE-453B-8B13-63C212820E96}" type="presOf" srcId="{4F49B72B-E2F5-41D3-ABB7-5AA85B514250}" destId="{4DFEBBD2-616C-4F42-B653-81D1D8283397}" srcOrd="0" destOrd="0" presId="urn:microsoft.com/office/officeart/2005/8/layout/balance1"/>
    <dgm:cxn modelId="{21F7A8AA-E26C-45BD-8C1E-FA7C090BE7FE}" srcId="{49CD548C-A450-4361-9E2D-FA1F750C92CD}" destId="{1AB20FBF-30D3-474C-8712-D7DCB4F5D7FC}" srcOrd="0" destOrd="0" parTransId="{CE5E4527-BD26-45F1-B8E2-AEE1DACE6AA5}" sibTransId="{99E69B4A-0911-4C7D-8758-268EB3308840}"/>
    <dgm:cxn modelId="{9C8592BC-86AD-47A4-96BA-04B6EE6C9FC3}" type="presParOf" srcId="{4DFEBBD2-616C-4F42-B653-81D1D8283397}" destId="{6EF0BB63-9E00-478B-83F3-238C8577BA5B}" srcOrd="0" destOrd="0" presId="urn:microsoft.com/office/officeart/2005/8/layout/balance1"/>
    <dgm:cxn modelId="{B28189CA-9E7A-4E1C-BF46-91E99FAB52F6}" type="presParOf" srcId="{4DFEBBD2-616C-4F42-B653-81D1D8283397}" destId="{E020CECA-191E-4E8D-AD31-31BD11FB2FD8}" srcOrd="1" destOrd="0" presId="urn:microsoft.com/office/officeart/2005/8/layout/balance1"/>
    <dgm:cxn modelId="{A89EEB51-63BB-4498-BBA3-EC7841654631}" type="presParOf" srcId="{E020CECA-191E-4E8D-AD31-31BD11FB2FD8}" destId="{E3D31FA8-3488-40A6-8F09-0DB18EAD8232}" srcOrd="0" destOrd="0" presId="urn:microsoft.com/office/officeart/2005/8/layout/balance1"/>
    <dgm:cxn modelId="{D33B392F-C674-4EA5-9B34-D7E81F8CA879}" type="presParOf" srcId="{E020CECA-191E-4E8D-AD31-31BD11FB2FD8}" destId="{4C2D6C87-8284-4B3F-99C0-91D1A6EA2B14}" srcOrd="1" destOrd="0" presId="urn:microsoft.com/office/officeart/2005/8/layout/balance1"/>
    <dgm:cxn modelId="{A85E31F0-26DB-4FD4-B32A-A9B7C004012D}" type="presParOf" srcId="{4DFEBBD2-616C-4F42-B653-81D1D8283397}" destId="{34B7FDB7-B2FB-4BB4-A8BE-B4F0360A9340}" srcOrd="2" destOrd="0" presId="urn:microsoft.com/office/officeart/2005/8/layout/balance1"/>
    <dgm:cxn modelId="{DFDFD98C-A243-4196-BBD1-F5C6D9342463}" type="presParOf" srcId="{34B7FDB7-B2FB-4BB4-A8BE-B4F0360A9340}" destId="{3A44C4C8-00A9-40C9-B376-DE30FECF99B8}" srcOrd="0" destOrd="0" presId="urn:microsoft.com/office/officeart/2005/8/layout/balance1"/>
    <dgm:cxn modelId="{52631F8C-5FCE-4BC9-809B-BFFC7A50F074}" type="presParOf" srcId="{34B7FDB7-B2FB-4BB4-A8BE-B4F0360A9340}" destId="{149F792A-E741-4B9D-BA69-D85C73256996}" srcOrd="1" destOrd="0" presId="urn:microsoft.com/office/officeart/2005/8/layout/balance1"/>
    <dgm:cxn modelId="{C4F27A7A-FBE2-4F89-AAED-5E366B6D159F}" type="presParOf" srcId="{34B7FDB7-B2FB-4BB4-A8BE-B4F0360A9340}" destId="{C26C1B83-3784-4D93-A486-CDD347D6AC68}" srcOrd="2" destOrd="0" presId="urn:microsoft.com/office/officeart/2005/8/layout/balance1"/>
    <dgm:cxn modelId="{B4DAF4F7-90EB-47DF-A689-8E4DA5F294C7}" type="presParOf" srcId="{34B7FDB7-B2FB-4BB4-A8BE-B4F0360A9340}" destId="{7CC96DFF-CB62-4F47-BC14-36A08484D279}" srcOrd="3" destOrd="0" presId="urn:microsoft.com/office/officeart/2005/8/layout/balance1"/>
    <dgm:cxn modelId="{9CF057DA-46F4-422A-9074-6DACA293FC2D}" type="presParOf" srcId="{34B7FDB7-B2FB-4BB4-A8BE-B4F0360A9340}" destId="{C87CD7A2-F795-4178-A6BC-6799508378D3}" srcOrd="4" destOrd="0" presId="urn:microsoft.com/office/officeart/2005/8/layout/balance1"/>
    <dgm:cxn modelId="{249AA370-0471-412A-B24F-EFE45B92A926}" type="presParOf" srcId="{34B7FDB7-B2FB-4BB4-A8BE-B4F0360A9340}" destId="{C316E5EA-FF51-41AD-AC52-A31A4D0ADEDA}"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9B72B-E2F5-41D3-ABB7-5AA85B514250}"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1AB20FBF-30D3-474C-8712-D7DCB4F5D7FC}">
      <dgm:prSet phldrT="[Text]"/>
      <dgm:spPr/>
      <dgm:t>
        <a:bodyPr/>
        <a:lstStyle/>
        <a:p>
          <a:r>
            <a:rPr lang="en-US" dirty="0" smtClean="0"/>
            <a:t>Interventions &amp; Behavior Modification</a:t>
          </a:r>
          <a:endParaRPr lang="en-US" dirty="0"/>
        </a:p>
      </dgm:t>
    </dgm:pt>
    <dgm:pt modelId="{CE5E4527-BD26-45F1-B8E2-AEE1DACE6AA5}" type="parTrans" cxnId="{21F7A8AA-E26C-45BD-8C1E-FA7C090BE7FE}">
      <dgm:prSet/>
      <dgm:spPr/>
      <dgm:t>
        <a:bodyPr/>
        <a:lstStyle/>
        <a:p>
          <a:endParaRPr lang="en-US"/>
        </a:p>
      </dgm:t>
    </dgm:pt>
    <dgm:pt modelId="{99E69B4A-0911-4C7D-8758-268EB3308840}" type="sibTrans" cxnId="{21F7A8AA-E26C-45BD-8C1E-FA7C090BE7FE}">
      <dgm:prSet/>
      <dgm:spPr/>
      <dgm:t>
        <a:bodyPr/>
        <a:lstStyle/>
        <a:p>
          <a:endParaRPr lang="en-US"/>
        </a:p>
      </dgm:t>
    </dgm:pt>
    <dgm:pt modelId="{1CB9CFD4-4136-449B-84FE-E3883CE5A84F}">
      <dgm:prSet phldrT="[Text]"/>
      <dgm:spPr/>
      <dgm:t>
        <a:bodyPr/>
        <a:lstStyle/>
        <a:p>
          <a:r>
            <a:rPr lang="en-US" dirty="0" smtClean="0"/>
            <a:t>Strength-based</a:t>
          </a:r>
        </a:p>
        <a:p>
          <a:r>
            <a:rPr lang="en-US" dirty="0" smtClean="0"/>
            <a:t>Model</a:t>
          </a:r>
          <a:endParaRPr lang="en-US" dirty="0"/>
        </a:p>
      </dgm:t>
    </dgm:pt>
    <dgm:pt modelId="{D5B1D013-AF3C-4465-B3C3-F6672B5EC80A}" type="parTrans" cxnId="{C8514C11-2523-4582-AB6C-6D3BCD7B4785}">
      <dgm:prSet/>
      <dgm:spPr/>
      <dgm:t>
        <a:bodyPr/>
        <a:lstStyle/>
        <a:p>
          <a:endParaRPr lang="en-US"/>
        </a:p>
      </dgm:t>
    </dgm:pt>
    <dgm:pt modelId="{C51B9A34-BEC8-43DE-8F4C-CB283CF22FAB}" type="sibTrans" cxnId="{C8514C11-2523-4582-AB6C-6D3BCD7B4785}">
      <dgm:prSet/>
      <dgm:spPr/>
      <dgm:t>
        <a:bodyPr/>
        <a:lstStyle/>
        <a:p>
          <a:endParaRPr lang="en-US"/>
        </a:p>
      </dgm:t>
    </dgm:pt>
    <dgm:pt modelId="{A993A464-8D45-4BE6-816E-92C1BF482C19}">
      <dgm:prSet phldrT="[Text]"/>
      <dgm:spPr/>
      <dgm:t>
        <a:bodyPr/>
        <a:lstStyle/>
        <a:p>
          <a:r>
            <a:rPr lang="en-US" dirty="0" smtClean="0"/>
            <a:t>Programs &amp; Models</a:t>
          </a:r>
          <a:endParaRPr lang="en-US" dirty="0"/>
        </a:p>
      </dgm:t>
    </dgm:pt>
    <dgm:pt modelId="{7E05FAA5-50D2-46DF-82B1-6B76DBD42FC8}" type="parTrans" cxnId="{C51CA5BA-B813-47B6-840D-09A125484300}">
      <dgm:prSet/>
      <dgm:spPr/>
      <dgm:t>
        <a:bodyPr/>
        <a:lstStyle/>
        <a:p>
          <a:endParaRPr lang="en-US"/>
        </a:p>
      </dgm:t>
    </dgm:pt>
    <dgm:pt modelId="{AD12F10C-7341-409F-9D4B-BB042B136CD5}" type="sibTrans" cxnId="{C51CA5BA-B813-47B6-840D-09A125484300}">
      <dgm:prSet/>
      <dgm:spPr/>
      <dgm:t>
        <a:bodyPr/>
        <a:lstStyle/>
        <a:p>
          <a:endParaRPr lang="en-US"/>
        </a:p>
      </dgm:t>
    </dgm:pt>
    <dgm:pt modelId="{94C41FB9-8E1E-4BA0-A816-7E62772109BE}">
      <dgm:prSet phldrT="[Text]"/>
      <dgm:spPr/>
      <dgm:t>
        <a:bodyPr/>
        <a:lstStyle/>
        <a:p>
          <a:r>
            <a:rPr lang="en-US" dirty="0" smtClean="0"/>
            <a:t>Learning Experiences</a:t>
          </a:r>
          <a:endParaRPr lang="en-US" dirty="0"/>
        </a:p>
      </dgm:t>
    </dgm:pt>
    <dgm:pt modelId="{5DAAAEB0-5005-4DF3-82F1-9D236407C7AC}" type="parTrans" cxnId="{EC950141-930D-4D44-AEBB-5A5D9AB9E5F9}">
      <dgm:prSet/>
      <dgm:spPr/>
      <dgm:t>
        <a:bodyPr/>
        <a:lstStyle/>
        <a:p>
          <a:endParaRPr lang="en-US"/>
        </a:p>
      </dgm:t>
    </dgm:pt>
    <dgm:pt modelId="{F4DDF700-1E0C-4126-AC7F-B305DDF1ADD4}" type="sibTrans" cxnId="{EC950141-930D-4D44-AEBB-5A5D9AB9E5F9}">
      <dgm:prSet/>
      <dgm:spPr/>
      <dgm:t>
        <a:bodyPr/>
        <a:lstStyle/>
        <a:p>
          <a:endParaRPr lang="en-US"/>
        </a:p>
      </dgm:t>
    </dgm:pt>
    <dgm:pt modelId="{49CD548C-A450-4361-9E2D-FA1F750C92CD}">
      <dgm:prSet phldrT="[Text]"/>
      <dgm:spPr/>
      <dgm:t>
        <a:bodyPr/>
        <a:lstStyle/>
        <a:p>
          <a:r>
            <a:rPr lang="en-US" dirty="0" smtClean="0"/>
            <a:t>Impediment Model</a:t>
          </a:r>
          <a:endParaRPr lang="en-US" dirty="0"/>
        </a:p>
      </dgm:t>
    </dgm:pt>
    <dgm:pt modelId="{37D4D96B-02C3-4309-B481-B9A7877DD8B8}" type="sibTrans" cxnId="{AA464DAC-19DC-4E09-99E1-5FF9EC156108}">
      <dgm:prSet/>
      <dgm:spPr/>
      <dgm:t>
        <a:bodyPr/>
        <a:lstStyle/>
        <a:p>
          <a:endParaRPr lang="en-US"/>
        </a:p>
      </dgm:t>
    </dgm:pt>
    <dgm:pt modelId="{296AF1C8-13A5-4A28-9E65-08B98AC1B8DA}" type="parTrans" cxnId="{AA464DAC-19DC-4E09-99E1-5FF9EC156108}">
      <dgm:prSet/>
      <dgm:spPr/>
      <dgm:t>
        <a:bodyPr/>
        <a:lstStyle/>
        <a:p>
          <a:endParaRPr lang="en-US"/>
        </a:p>
      </dgm:t>
    </dgm:pt>
    <dgm:pt modelId="{4DFEBBD2-616C-4F42-B653-81D1D8283397}" type="pres">
      <dgm:prSet presAssocID="{4F49B72B-E2F5-41D3-ABB7-5AA85B514250}" presName="outerComposite" presStyleCnt="0">
        <dgm:presLayoutVars>
          <dgm:chMax val="2"/>
          <dgm:animLvl val="lvl"/>
          <dgm:resizeHandles val="exact"/>
        </dgm:presLayoutVars>
      </dgm:prSet>
      <dgm:spPr/>
      <dgm:t>
        <a:bodyPr/>
        <a:lstStyle/>
        <a:p>
          <a:endParaRPr lang="en-US"/>
        </a:p>
      </dgm:t>
    </dgm:pt>
    <dgm:pt modelId="{6EF0BB63-9E00-478B-83F3-238C8577BA5B}" type="pres">
      <dgm:prSet presAssocID="{4F49B72B-E2F5-41D3-ABB7-5AA85B514250}" presName="dummyMaxCanvas" presStyleCnt="0"/>
      <dgm:spPr/>
    </dgm:pt>
    <dgm:pt modelId="{E020CECA-191E-4E8D-AD31-31BD11FB2FD8}" type="pres">
      <dgm:prSet presAssocID="{4F49B72B-E2F5-41D3-ABB7-5AA85B514250}" presName="parentComposite" presStyleCnt="0"/>
      <dgm:spPr/>
    </dgm:pt>
    <dgm:pt modelId="{E3D31FA8-3488-40A6-8F09-0DB18EAD8232}" type="pres">
      <dgm:prSet presAssocID="{4F49B72B-E2F5-41D3-ABB7-5AA85B514250}" presName="parent1" presStyleLbl="alignAccFollowNode1" presStyleIdx="0" presStyleCnt="4">
        <dgm:presLayoutVars>
          <dgm:chMax val="4"/>
        </dgm:presLayoutVars>
      </dgm:prSet>
      <dgm:spPr/>
      <dgm:t>
        <a:bodyPr/>
        <a:lstStyle/>
        <a:p>
          <a:endParaRPr lang="en-US"/>
        </a:p>
      </dgm:t>
    </dgm:pt>
    <dgm:pt modelId="{4C2D6C87-8284-4B3F-99C0-91D1A6EA2B14}" type="pres">
      <dgm:prSet presAssocID="{4F49B72B-E2F5-41D3-ABB7-5AA85B514250}" presName="parent2" presStyleLbl="alignAccFollowNode1" presStyleIdx="1" presStyleCnt="4" custScaleX="167677" custLinFactNeighborX="32687">
        <dgm:presLayoutVars>
          <dgm:chMax val="4"/>
        </dgm:presLayoutVars>
      </dgm:prSet>
      <dgm:spPr/>
      <dgm:t>
        <a:bodyPr/>
        <a:lstStyle/>
        <a:p>
          <a:endParaRPr lang="en-US"/>
        </a:p>
      </dgm:t>
    </dgm:pt>
    <dgm:pt modelId="{34B7FDB7-B2FB-4BB4-A8BE-B4F0360A9340}" type="pres">
      <dgm:prSet presAssocID="{4F49B72B-E2F5-41D3-ABB7-5AA85B514250}" presName="childrenComposite" presStyleCnt="0"/>
      <dgm:spPr/>
    </dgm:pt>
    <dgm:pt modelId="{3A44C4C8-00A9-40C9-B376-DE30FECF99B8}" type="pres">
      <dgm:prSet presAssocID="{4F49B72B-E2F5-41D3-ABB7-5AA85B514250}" presName="dummyMaxCanvas_ChildArea" presStyleCnt="0"/>
      <dgm:spPr/>
    </dgm:pt>
    <dgm:pt modelId="{149F792A-E741-4B9D-BA69-D85C73256996}" type="pres">
      <dgm:prSet presAssocID="{4F49B72B-E2F5-41D3-ABB7-5AA85B514250}" presName="fulcrum" presStyleLbl="alignAccFollowNode1" presStyleIdx="2" presStyleCnt="4"/>
      <dgm:spPr/>
    </dgm:pt>
    <dgm:pt modelId="{C26C1B83-3784-4D93-A486-CDD347D6AC68}" type="pres">
      <dgm:prSet presAssocID="{4F49B72B-E2F5-41D3-ABB7-5AA85B514250}" presName="balance_12" presStyleLbl="alignAccFollowNode1" presStyleIdx="3" presStyleCnt="4">
        <dgm:presLayoutVars>
          <dgm:bulletEnabled val="1"/>
        </dgm:presLayoutVars>
      </dgm:prSet>
      <dgm:spPr/>
    </dgm:pt>
    <dgm:pt modelId="{7CC96DFF-CB62-4F47-BC14-36A08484D279}" type="pres">
      <dgm:prSet presAssocID="{4F49B72B-E2F5-41D3-ABB7-5AA85B514250}" presName="right_12_1" presStyleLbl="node1" presStyleIdx="0" presStyleCnt="3">
        <dgm:presLayoutVars>
          <dgm:bulletEnabled val="1"/>
        </dgm:presLayoutVars>
      </dgm:prSet>
      <dgm:spPr/>
      <dgm:t>
        <a:bodyPr/>
        <a:lstStyle/>
        <a:p>
          <a:endParaRPr lang="en-US"/>
        </a:p>
      </dgm:t>
    </dgm:pt>
    <dgm:pt modelId="{C87CD7A2-F795-4178-A6BC-6799508378D3}" type="pres">
      <dgm:prSet presAssocID="{4F49B72B-E2F5-41D3-ABB7-5AA85B514250}" presName="right_12_2" presStyleLbl="node1" presStyleIdx="1" presStyleCnt="3">
        <dgm:presLayoutVars>
          <dgm:bulletEnabled val="1"/>
        </dgm:presLayoutVars>
      </dgm:prSet>
      <dgm:spPr/>
      <dgm:t>
        <a:bodyPr/>
        <a:lstStyle/>
        <a:p>
          <a:endParaRPr lang="en-US"/>
        </a:p>
      </dgm:t>
    </dgm:pt>
    <dgm:pt modelId="{C316E5EA-FF51-41AD-AC52-A31A4D0ADEDA}" type="pres">
      <dgm:prSet presAssocID="{4F49B72B-E2F5-41D3-ABB7-5AA85B514250}" presName="left_12_1" presStyleLbl="node1" presStyleIdx="2" presStyleCnt="3">
        <dgm:presLayoutVars>
          <dgm:bulletEnabled val="1"/>
        </dgm:presLayoutVars>
      </dgm:prSet>
      <dgm:spPr/>
      <dgm:t>
        <a:bodyPr/>
        <a:lstStyle/>
        <a:p>
          <a:endParaRPr lang="en-US"/>
        </a:p>
      </dgm:t>
    </dgm:pt>
  </dgm:ptLst>
  <dgm:cxnLst>
    <dgm:cxn modelId="{BE4C5626-8456-40A8-9DB3-81CBC3628CFE}" type="presOf" srcId="{94C41FB9-8E1E-4BA0-A816-7E62772109BE}" destId="{C87CD7A2-F795-4178-A6BC-6799508378D3}" srcOrd="0" destOrd="0" presId="urn:microsoft.com/office/officeart/2005/8/layout/balance1"/>
    <dgm:cxn modelId="{C7E0F1BA-C2F3-4B76-BE36-D0589D929A43}" type="presOf" srcId="{49CD548C-A450-4361-9E2D-FA1F750C92CD}" destId="{E3D31FA8-3488-40A6-8F09-0DB18EAD8232}" srcOrd="0" destOrd="0" presId="urn:microsoft.com/office/officeart/2005/8/layout/balance1"/>
    <dgm:cxn modelId="{C8514C11-2523-4582-AB6C-6D3BCD7B4785}" srcId="{4F49B72B-E2F5-41D3-ABB7-5AA85B514250}" destId="{1CB9CFD4-4136-449B-84FE-E3883CE5A84F}" srcOrd="1" destOrd="0" parTransId="{D5B1D013-AF3C-4465-B3C3-F6672B5EC80A}" sibTransId="{C51B9A34-BEC8-43DE-8F4C-CB283CF22FAB}"/>
    <dgm:cxn modelId="{AA464DAC-19DC-4E09-99E1-5FF9EC156108}" srcId="{4F49B72B-E2F5-41D3-ABB7-5AA85B514250}" destId="{49CD548C-A450-4361-9E2D-FA1F750C92CD}" srcOrd="0" destOrd="0" parTransId="{296AF1C8-13A5-4A28-9E65-08B98AC1B8DA}" sibTransId="{37D4D96B-02C3-4309-B481-B9A7877DD8B8}"/>
    <dgm:cxn modelId="{EC950141-930D-4D44-AEBB-5A5D9AB9E5F9}" srcId="{1CB9CFD4-4136-449B-84FE-E3883CE5A84F}" destId="{94C41FB9-8E1E-4BA0-A816-7E62772109BE}" srcOrd="1" destOrd="0" parTransId="{5DAAAEB0-5005-4DF3-82F1-9D236407C7AC}" sibTransId="{F4DDF700-1E0C-4126-AC7F-B305DDF1ADD4}"/>
    <dgm:cxn modelId="{DE4190AE-6424-4526-A78F-068713A9580E}" type="presOf" srcId="{A993A464-8D45-4BE6-816E-92C1BF482C19}" destId="{7CC96DFF-CB62-4F47-BC14-36A08484D279}" srcOrd="0" destOrd="0" presId="urn:microsoft.com/office/officeart/2005/8/layout/balance1"/>
    <dgm:cxn modelId="{21F7A8AA-E26C-45BD-8C1E-FA7C090BE7FE}" srcId="{49CD548C-A450-4361-9E2D-FA1F750C92CD}" destId="{1AB20FBF-30D3-474C-8712-D7DCB4F5D7FC}" srcOrd="0" destOrd="0" parTransId="{CE5E4527-BD26-45F1-B8E2-AEE1DACE6AA5}" sibTransId="{99E69B4A-0911-4C7D-8758-268EB3308840}"/>
    <dgm:cxn modelId="{DE5215BE-412E-433E-911B-10DACEAA7BCA}" type="presOf" srcId="{4F49B72B-E2F5-41D3-ABB7-5AA85B514250}" destId="{4DFEBBD2-616C-4F42-B653-81D1D8283397}" srcOrd="0" destOrd="0" presId="urn:microsoft.com/office/officeart/2005/8/layout/balance1"/>
    <dgm:cxn modelId="{0804FEBE-B421-403F-9C51-13102953F9C3}" type="presOf" srcId="{1CB9CFD4-4136-449B-84FE-E3883CE5A84F}" destId="{4C2D6C87-8284-4B3F-99C0-91D1A6EA2B14}" srcOrd="0" destOrd="0" presId="urn:microsoft.com/office/officeart/2005/8/layout/balance1"/>
    <dgm:cxn modelId="{30520F83-21E9-451D-9975-1E3D7019E9FE}" type="presOf" srcId="{1AB20FBF-30D3-474C-8712-D7DCB4F5D7FC}" destId="{C316E5EA-FF51-41AD-AC52-A31A4D0ADEDA}" srcOrd="0" destOrd="0" presId="urn:microsoft.com/office/officeart/2005/8/layout/balance1"/>
    <dgm:cxn modelId="{C51CA5BA-B813-47B6-840D-09A125484300}" srcId="{1CB9CFD4-4136-449B-84FE-E3883CE5A84F}" destId="{A993A464-8D45-4BE6-816E-92C1BF482C19}" srcOrd="0" destOrd="0" parTransId="{7E05FAA5-50D2-46DF-82B1-6B76DBD42FC8}" sibTransId="{AD12F10C-7341-409F-9D4B-BB042B136CD5}"/>
    <dgm:cxn modelId="{0D610716-B3D7-46CF-B222-87E5D8447B14}" type="presParOf" srcId="{4DFEBBD2-616C-4F42-B653-81D1D8283397}" destId="{6EF0BB63-9E00-478B-83F3-238C8577BA5B}" srcOrd="0" destOrd="0" presId="urn:microsoft.com/office/officeart/2005/8/layout/balance1"/>
    <dgm:cxn modelId="{5E8D2888-A2DA-4402-A985-58F8F933FC4A}" type="presParOf" srcId="{4DFEBBD2-616C-4F42-B653-81D1D8283397}" destId="{E020CECA-191E-4E8D-AD31-31BD11FB2FD8}" srcOrd="1" destOrd="0" presId="urn:microsoft.com/office/officeart/2005/8/layout/balance1"/>
    <dgm:cxn modelId="{355A42DC-C9DC-4557-B3A1-31B7F5DB9DD3}" type="presParOf" srcId="{E020CECA-191E-4E8D-AD31-31BD11FB2FD8}" destId="{E3D31FA8-3488-40A6-8F09-0DB18EAD8232}" srcOrd="0" destOrd="0" presId="urn:microsoft.com/office/officeart/2005/8/layout/balance1"/>
    <dgm:cxn modelId="{01179074-30D1-40DF-9670-00E9F5482AA6}" type="presParOf" srcId="{E020CECA-191E-4E8D-AD31-31BD11FB2FD8}" destId="{4C2D6C87-8284-4B3F-99C0-91D1A6EA2B14}" srcOrd="1" destOrd="0" presId="urn:microsoft.com/office/officeart/2005/8/layout/balance1"/>
    <dgm:cxn modelId="{45F99557-87BE-45F0-A5B5-A794C9734693}" type="presParOf" srcId="{4DFEBBD2-616C-4F42-B653-81D1D8283397}" destId="{34B7FDB7-B2FB-4BB4-A8BE-B4F0360A9340}" srcOrd="2" destOrd="0" presId="urn:microsoft.com/office/officeart/2005/8/layout/balance1"/>
    <dgm:cxn modelId="{4B9BBB22-64C0-4A9F-BC04-69248B0743AF}" type="presParOf" srcId="{34B7FDB7-B2FB-4BB4-A8BE-B4F0360A9340}" destId="{3A44C4C8-00A9-40C9-B376-DE30FECF99B8}" srcOrd="0" destOrd="0" presId="urn:microsoft.com/office/officeart/2005/8/layout/balance1"/>
    <dgm:cxn modelId="{FF29A913-69FB-4692-8C69-B5E5860ABB2D}" type="presParOf" srcId="{34B7FDB7-B2FB-4BB4-A8BE-B4F0360A9340}" destId="{149F792A-E741-4B9D-BA69-D85C73256996}" srcOrd="1" destOrd="0" presId="urn:microsoft.com/office/officeart/2005/8/layout/balance1"/>
    <dgm:cxn modelId="{FB7156F3-1619-44EB-B295-CADD0902040F}" type="presParOf" srcId="{34B7FDB7-B2FB-4BB4-A8BE-B4F0360A9340}" destId="{C26C1B83-3784-4D93-A486-CDD347D6AC68}" srcOrd="2" destOrd="0" presId="urn:microsoft.com/office/officeart/2005/8/layout/balance1"/>
    <dgm:cxn modelId="{BA3DB98F-97AE-4B06-BD13-F02FB1A360B1}" type="presParOf" srcId="{34B7FDB7-B2FB-4BB4-A8BE-B4F0360A9340}" destId="{7CC96DFF-CB62-4F47-BC14-36A08484D279}" srcOrd="3" destOrd="0" presId="urn:microsoft.com/office/officeart/2005/8/layout/balance1"/>
    <dgm:cxn modelId="{12AF88EA-0287-4F2C-8E49-E7A9A5A3143B}" type="presParOf" srcId="{34B7FDB7-B2FB-4BB4-A8BE-B4F0360A9340}" destId="{C87CD7A2-F795-4178-A6BC-6799508378D3}" srcOrd="4" destOrd="0" presId="urn:microsoft.com/office/officeart/2005/8/layout/balance1"/>
    <dgm:cxn modelId="{47BD6434-8BEC-4E3B-B8BE-501A221827BA}" type="presParOf" srcId="{34B7FDB7-B2FB-4BB4-A8BE-B4F0360A9340}" destId="{C316E5EA-FF51-41AD-AC52-A31A4D0ADEDA}"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CA1264-8DE3-4DB4-9A07-47A253C2CF19}"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59CD2130-2083-433D-9A3F-63355DDFC6F1}">
      <dgm:prSet phldrT="[Text]"/>
      <dgm:spPr/>
      <dgm:t>
        <a:bodyPr/>
        <a:lstStyle/>
        <a:p>
          <a:r>
            <a:rPr lang="en-US" dirty="0" smtClean="0">
              <a:solidFill>
                <a:srgbClr val="000000"/>
              </a:solidFill>
            </a:rPr>
            <a:t>Colorado Career &amp; Technical Education (CTE)</a:t>
          </a:r>
          <a:endParaRPr lang="en-US" dirty="0">
            <a:solidFill>
              <a:srgbClr val="000000"/>
            </a:solidFill>
          </a:endParaRPr>
        </a:p>
      </dgm:t>
    </dgm:pt>
    <dgm:pt modelId="{A2907401-637B-4476-9F25-A201B61B6040}" type="parTrans" cxnId="{70C7EE67-DDF2-4FCE-80AF-99E4C8D4B834}">
      <dgm:prSet/>
      <dgm:spPr/>
      <dgm:t>
        <a:bodyPr/>
        <a:lstStyle/>
        <a:p>
          <a:endParaRPr lang="en-US"/>
        </a:p>
      </dgm:t>
    </dgm:pt>
    <dgm:pt modelId="{5460DDBD-C671-4858-B3F9-594D7DC62449}" type="sibTrans" cxnId="{70C7EE67-DDF2-4FCE-80AF-99E4C8D4B834}">
      <dgm:prSet/>
      <dgm:spPr/>
      <dgm:t>
        <a:bodyPr/>
        <a:lstStyle/>
        <a:p>
          <a:endParaRPr lang="en-US"/>
        </a:p>
      </dgm:t>
    </dgm:pt>
    <dgm:pt modelId="{5B1C89D6-844A-4418-9370-DCC5BB828687}">
      <dgm:prSet phldrT="[Text]"/>
      <dgm:spPr/>
      <dgm:t>
        <a:bodyPr/>
        <a:lstStyle/>
        <a:p>
          <a:r>
            <a:rPr lang="en-US" dirty="0" smtClean="0"/>
            <a:t>Personal Competence</a:t>
          </a:r>
          <a:endParaRPr lang="en-US" dirty="0"/>
        </a:p>
      </dgm:t>
    </dgm:pt>
    <dgm:pt modelId="{FDFB3E87-6447-45A0-9456-6A377D618FE4}" type="parTrans" cxnId="{C731CA0C-AA07-4B9E-B80F-65E73C6DA57D}">
      <dgm:prSet/>
      <dgm:spPr/>
      <dgm:t>
        <a:bodyPr/>
        <a:lstStyle/>
        <a:p>
          <a:endParaRPr lang="en-US"/>
        </a:p>
      </dgm:t>
    </dgm:pt>
    <dgm:pt modelId="{5105AD7C-74F3-4C01-AC80-36DC077D6BA6}" type="sibTrans" cxnId="{C731CA0C-AA07-4B9E-B80F-65E73C6DA57D}">
      <dgm:prSet/>
      <dgm:spPr/>
      <dgm:t>
        <a:bodyPr/>
        <a:lstStyle/>
        <a:p>
          <a:endParaRPr lang="en-US"/>
        </a:p>
      </dgm:t>
    </dgm:pt>
    <dgm:pt modelId="{541308A8-6C10-4364-BCB1-1F008C940C8A}">
      <dgm:prSet phldrT="[Text]"/>
      <dgm:spPr/>
      <dgm:t>
        <a:bodyPr/>
        <a:lstStyle/>
        <a:p>
          <a:r>
            <a:rPr lang="en-US" dirty="0" smtClean="0"/>
            <a:t>Social Competence</a:t>
          </a:r>
          <a:endParaRPr lang="en-US" dirty="0"/>
        </a:p>
      </dgm:t>
    </dgm:pt>
    <dgm:pt modelId="{1CC96C9E-4E71-4BB7-B158-BE888506E971}" type="parTrans" cxnId="{F53AB8D1-C0FE-4492-A033-193120F48B33}">
      <dgm:prSet/>
      <dgm:spPr/>
      <dgm:t>
        <a:bodyPr/>
        <a:lstStyle/>
        <a:p>
          <a:endParaRPr lang="en-US"/>
        </a:p>
      </dgm:t>
    </dgm:pt>
    <dgm:pt modelId="{4CDA2EAD-895D-4A63-A1F5-B30090A8B8BF}" type="sibTrans" cxnId="{F53AB8D1-C0FE-4492-A033-193120F48B33}">
      <dgm:prSet/>
      <dgm:spPr/>
      <dgm:t>
        <a:bodyPr/>
        <a:lstStyle/>
        <a:p>
          <a:endParaRPr lang="en-US"/>
        </a:p>
      </dgm:t>
    </dgm:pt>
    <dgm:pt modelId="{53AC9A65-2801-4D49-A374-5DA8ABE1057F}">
      <dgm:prSet phldrT="[Text]"/>
      <dgm:spPr/>
      <dgm:t>
        <a:bodyPr/>
        <a:lstStyle/>
        <a:p>
          <a:r>
            <a:rPr lang="en-US" dirty="0" smtClean="0">
              <a:solidFill>
                <a:srgbClr val="000000"/>
              </a:solidFill>
            </a:rPr>
            <a:t>NAGC</a:t>
          </a:r>
          <a:endParaRPr lang="en-US" dirty="0">
            <a:solidFill>
              <a:srgbClr val="000000"/>
            </a:solidFill>
          </a:endParaRPr>
        </a:p>
      </dgm:t>
    </dgm:pt>
    <dgm:pt modelId="{9985EF6D-FD9A-4751-A45C-4A687781DDB6}" type="parTrans" cxnId="{03F4D8B6-592D-404C-92A0-FFE6BAB1A552}">
      <dgm:prSet/>
      <dgm:spPr/>
      <dgm:t>
        <a:bodyPr/>
        <a:lstStyle/>
        <a:p>
          <a:endParaRPr lang="en-US"/>
        </a:p>
      </dgm:t>
    </dgm:pt>
    <dgm:pt modelId="{86D1892F-89BD-41D3-840F-81B2C4C0B17B}" type="sibTrans" cxnId="{03F4D8B6-592D-404C-92A0-FFE6BAB1A552}">
      <dgm:prSet/>
      <dgm:spPr/>
      <dgm:t>
        <a:bodyPr/>
        <a:lstStyle/>
        <a:p>
          <a:endParaRPr lang="en-US"/>
        </a:p>
      </dgm:t>
    </dgm:pt>
    <dgm:pt modelId="{D9299482-13AA-4282-88EA-448586392578}">
      <dgm:prSet phldrT="[Text]"/>
      <dgm:spPr/>
      <dgm:t>
        <a:bodyPr/>
        <a:lstStyle/>
        <a:p>
          <a:r>
            <a:rPr lang="en-US" dirty="0" smtClean="0"/>
            <a:t>Communication Competence</a:t>
          </a:r>
          <a:endParaRPr lang="en-US" dirty="0"/>
        </a:p>
      </dgm:t>
    </dgm:pt>
    <dgm:pt modelId="{F313EE72-935C-4EEB-A773-BE8A07C84AD9}" type="parTrans" cxnId="{F32110F3-CE13-4D95-AF46-76E6A3E24382}">
      <dgm:prSet/>
      <dgm:spPr/>
      <dgm:t>
        <a:bodyPr/>
        <a:lstStyle/>
        <a:p>
          <a:endParaRPr lang="en-US"/>
        </a:p>
      </dgm:t>
    </dgm:pt>
    <dgm:pt modelId="{C65FC49F-378C-4BE5-8B4E-392DF002F007}" type="sibTrans" cxnId="{F32110F3-CE13-4D95-AF46-76E6A3E24382}">
      <dgm:prSet/>
      <dgm:spPr/>
      <dgm:t>
        <a:bodyPr/>
        <a:lstStyle/>
        <a:p>
          <a:endParaRPr lang="en-US"/>
        </a:p>
      </dgm:t>
    </dgm:pt>
    <dgm:pt modelId="{7510B537-BE2E-4C52-98E9-0D300C2C90DB}">
      <dgm:prSet phldrT="[Text]"/>
      <dgm:spPr/>
      <dgm:t>
        <a:bodyPr/>
        <a:lstStyle/>
        <a:p>
          <a:r>
            <a:rPr lang="en-US" dirty="0" smtClean="0"/>
            <a:t>Cultural Competence</a:t>
          </a:r>
          <a:endParaRPr lang="en-US" dirty="0"/>
        </a:p>
      </dgm:t>
    </dgm:pt>
    <dgm:pt modelId="{B811F07F-3739-4429-BC67-3D2CD8957EF1}" type="parTrans" cxnId="{AB17A66C-5A3D-4D6D-B80A-FD835DC1BD77}">
      <dgm:prSet/>
      <dgm:spPr/>
      <dgm:t>
        <a:bodyPr/>
        <a:lstStyle/>
        <a:p>
          <a:endParaRPr lang="en-US"/>
        </a:p>
      </dgm:t>
    </dgm:pt>
    <dgm:pt modelId="{8B424EA9-9E48-4891-816C-61177ABE26D8}" type="sibTrans" cxnId="{AB17A66C-5A3D-4D6D-B80A-FD835DC1BD77}">
      <dgm:prSet/>
      <dgm:spPr/>
      <dgm:t>
        <a:bodyPr/>
        <a:lstStyle/>
        <a:p>
          <a:endParaRPr lang="en-US"/>
        </a:p>
      </dgm:t>
    </dgm:pt>
    <dgm:pt modelId="{B3BD3F37-9316-49BF-BFA0-497795F9DB29}">
      <dgm:prSet phldrT="[Text]"/>
      <dgm:spPr/>
      <dgm:t>
        <a:bodyPr/>
        <a:lstStyle/>
        <a:p>
          <a:r>
            <a:rPr lang="en-US" dirty="0" smtClean="0">
              <a:solidFill>
                <a:srgbClr val="000000"/>
              </a:solidFill>
            </a:rPr>
            <a:t>Colorado Gifted Leadership Standards</a:t>
          </a:r>
          <a:endParaRPr lang="en-US" dirty="0">
            <a:solidFill>
              <a:srgbClr val="000000"/>
            </a:solidFill>
          </a:endParaRPr>
        </a:p>
      </dgm:t>
    </dgm:pt>
    <dgm:pt modelId="{25CE3932-0488-4FD5-9119-9CD9F90CF118}" type="parTrans" cxnId="{677A96EF-DC09-4434-B56E-CA672A74C40C}">
      <dgm:prSet/>
      <dgm:spPr/>
      <dgm:t>
        <a:bodyPr/>
        <a:lstStyle/>
        <a:p>
          <a:endParaRPr lang="en-US"/>
        </a:p>
      </dgm:t>
    </dgm:pt>
    <dgm:pt modelId="{1E2B94E1-0872-4249-B57C-8A2063E60FD7}" type="sibTrans" cxnId="{677A96EF-DC09-4434-B56E-CA672A74C40C}">
      <dgm:prSet/>
      <dgm:spPr/>
      <dgm:t>
        <a:bodyPr/>
        <a:lstStyle/>
        <a:p>
          <a:endParaRPr lang="en-US"/>
        </a:p>
      </dgm:t>
    </dgm:pt>
    <dgm:pt modelId="{8DDB5421-4C37-441E-9BDB-BB562B0E3CCF}">
      <dgm:prSet phldrT="[Text]"/>
      <dgm:spPr/>
      <dgm:t>
        <a:bodyPr/>
        <a:lstStyle/>
        <a:p>
          <a:r>
            <a:rPr lang="en-US" smtClean="0"/>
            <a:t>Leadership</a:t>
          </a:r>
          <a:endParaRPr lang="en-US" dirty="0"/>
        </a:p>
      </dgm:t>
    </dgm:pt>
    <dgm:pt modelId="{F8848F62-7B9C-4F02-A585-11F7B7BA9BD4}" type="parTrans" cxnId="{298AABE5-0E23-4FE5-A7A4-7D575C7D1D74}">
      <dgm:prSet/>
      <dgm:spPr/>
      <dgm:t>
        <a:bodyPr/>
        <a:lstStyle/>
        <a:p>
          <a:endParaRPr lang="en-US"/>
        </a:p>
      </dgm:t>
    </dgm:pt>
    <dgm:pt modelId="{978973D6-5F92-454C-B198-64F3DE013EB7}" type="sibTrans" cxnId="{298AABE5-0E23-4FE5-A7A4-7D575C7D1D74}">
      <dgm:prSet/>
      <dgm:spPr/>
      <dgm:t>
        <a:bodyPr/>
        <a:lstStyle/>
        <a:p>
          <a:endParaRPr lang="en-US"/>
        </a:p>
      </dgm:t>
    </dgm:pt>
    <dgm:pt modelId="{A0825924-8D04-4647-9A19-CF2FF8F4145D}">
      <dgm:prSet phldrT="[Text]"/>
      <dgm:spPr/>
      <dgm:t>
        <a:bodyPr/>
        <a:lstStyle/>
        <a:p>
          <a:r>
            <a:rPr lang="en-US" dirty="0" smtClean="0">
              <a:solidFill>
                <a:srgbClr val="000000"/>
              </a:solidFill>
            </a:rPr>
            <a:t>Colorado Health Standards</a:t>
          </a:r>
          <a:endParaRPr lang="en-US" dirty="0">
            <a:solidFill>
              <a:srgbClr val="000000"/>
            </a:solidFill>
          </a:endParaRPr>
        </a:p>
      </dgm:t>
    </dgm:pt>
    <dgm:pt modelId="{4E9197F6-09DA-45E9-A399-C9FEE67BC60F}" type="parTrans" cxnId="{19DFA3E3-3766-44FC-ADAE-26EAEA09713C}">
      <dgm:prSet/>
      <dgm:spPr/>
      <dgm:t>
        <a:bodyPr/>
        <a:lstStyle/>
        <a:p>
          <a:endParaRPr lang="en-US"/>
        </a:p>
      </dgm:t>
    </dgm:pt>
    <dgm:pt modelId="{4563E177-2BA7-412C-ABF9-327D4F32FC02}" type="sibTrans" cxnId="{19DFA3E3-3766-44FC-ADAE-26EAEA09713C}">
      <dgm:prSet/>
      <dgm:spPr/>
      <dgm:t>
        <a:bodyPr/>
        <a:lstStyle/>
        <a:p>
          <a:endParaRPr lang="en-US"/>
        </a:p>
      </dgm:t>
    </dgm:pt>
    <dgm:pt modelId="{A20348CD-5842-4AAE-9B1E-C90363B82C24}">
      <dgm:prSet phldrT="[Text]"/>
      <dgm:spPr/>
      <dgm:t>
        <a:bodyPr/>
        <a:lstStyle/>
        <a:p>
          <a:r>
            <a:rPr lang="en-US" dirty="0" smtClean="0">
              <a:solidFill>
                <a:srgbClr val="000000"/>
              </a:solidFill>
            </a:rPr>
            <a:t>Colorado Civics</a:t>
          </a:r>
        </a:p>
        <a:p>
          <a:r>
            <a:rPr lang="en-US" dirty="0" smtClean="0">
              <a:solidFill>
                <a:srgbClr val="000000"/>
              </a:solidFill>
            </a:rPr>
            <a:t>Standards</a:t>
          </a:r>
          <a:endParaRPr lang="en-US" dirty="0">
            <a:solidFill>
              <a:srgbClr val="000000"/>
            </a:solidFill>
          </a:endParaRPr>
        </a:p>
      </dgm:t>
    </dgm:pt>
    <dgm:pt modelId="{DD7CAD72-B969-4205-8522-5413C0036372}" type="parTrans" cxnId="{62112BDD-E659-45A3-A13F-CBE3B27F76DB}">
      <dgm:prSet/>
      <dgm:spPr/>
      <dgm:t>
        <a:bodyPr/>
        <a:lstStyle/>
        <a:p>
          <a:endParaRPr lang="en-US"/>
        </a:p>
      </dgm:t>
    </dgm:pt>
    <dgm:pt modelId="{ED5E5925-5B48-4BBD-A54D-330020A55699}" type="sibTrans" cxnId="{62112BDD-E659-45A3-A13F-CBE3B27F76DB}">
      <dgm:prSet/>
      <dgm:spPr/>
      <dgm:t>
        <a:bodyPr/>
        <a:lstStyle/>
        <a:p>
          <a:endParaRPr lang="en-US"/>
        </a:p>
      </dgm:t>
    </dgm:pt>
    <dgm:pt modelId="{BFC03211-6E75-4141-B29F-3726851E2CE3}" type="pres">
      <dgm:prSet presAssocID="{4FCA1264-8DE3-4DB4-9A07-47A253C2CF19}" presName="diagram" presStyleCnt="0">
        <dgm:presLayoutVars>
          <dgm:chPref val="1"/>
          <dgm:dir/>
          <dgm:animOne val="branch"/>
          <dgm:animLvl val="lvl"/>
          <dgm:resizeHandles val="exact"/>
        </dgm:presLayoutVars>
      </dgm:prSet>
      <dgm:spPr/>
      <dgm:t>
        <a:bodyPr/>
        <a:lstStyle/>
        <a:p>
          <a:endParaRPr lang="en-US"/>
        </a:p>
      </dgm:t>
    </dgm:pt>
    <dgm:pt modelId="{2030BDDD-9572-4EE3-B213-48C21AA60C77}" type="pres">
      <dgm:prSet presAssocID="{59CD2130-2083-433D-9A3F-63355DDFC6F1}" presName="root1" presStyleCnt="0"/>
      <dgm:spPr/>
      <dgm:t>
        <a:bodyPr/>
        <a:lstStyle/>
        <a:p>
          <a:endParaRPr lang="en-US"/>
        </a:p>
      </dgm:t>
    </dgm:pt>
    <dgm:pt modelId="{43539D46-3D40-48A0-9658-5D9043AE62A3}" type="pres">
      <dgm:prSet presAssocID="{59CD2130-2083-433D-9A3F-63355DDFC6F1}" presName="LevelOneTextNode" presStyleLbl="node0" presStyleIdx="0" presStyleCnt="5">
        <dgm:presLayoutVars>
          <dgm:chPref val="3"/>
        </dgm:presLayoutVars>
      </dgm:prSet>
      <dgm:spPr/>
      <dgm:t>
        <a:bodyPr/>
        <a:lstStyle/>
        <a:p>
          <a:endParaRPr lang="en-US"/>
        </a:p>
      </dgm:t>
    </dgm:pt>
    <dgm:pt modelId="{4B379B5B-99DA-4FF6-882A-9BD7DB35C680}" type="pres">
      <dgm:prSet presAssocID="{59CD2130-2083-433D-9A3F-63355DDFC6F1}" presName="level2hierChild" presStyleCnt="0"/>
      <dgm:spPr/>
      <dgm:t>
        <a:bodyPr/>
        <a:lstStyle/>
        <a:p>
          <a:endParaRPr lang="en-US"/>
        </a:p>
      </dgm:t>
    </dgm:pt>
    <dgm:pt modelId="{E37047E4-5A35-4EC6-9159-4E099EE3DE26}" type="pres">
      <dgm:prSet presAssocID="{53AC9A65-2801-4D49-A374-5DA8ABE1057F}" presName="root1" presStyleCnt="0"/>
      <dgm:spPr/>
      <dgm:t>
        <a:bodyPr/>
        <a:lstStyle/>
        <a:p>
          <a:endParaRPr lang="en-US"/>
        </a:p>
      </dgm:t>
    </dgm:pt>
    <dgm:pt modelId="{10B78C6C-4390-408A-87F9-0DF60ABCB20B}" type="pres">
      <dgm:prSet presAssocID="{53AC9A65-2801-4D49-A374-5DA8ABE1057F}" presName="LevelOneTextNode" presStyleLbl="node0" presStyleIdx="1" presStyleCnt="5">
        <dgm:presLayoutVars>
          <dgm:chPref val="3"/>
        </dgm:presLayoutVars>
      </dgm:prSet>
      <dgm:spPr/>
      <dgm:t>
        <a:bodyPr/>
        <a:lstStyle/>
        <a:p>
          <a:endParaRPr lang="en-US"/>
        </a:p>
      </dgm:t>
    </dgm:pt>
    <dgm:pt modelId="{22910677-52EA-4977-B376-FA3EADBC8FEC}" type="pres">
      <dgm:prSet presAssocID="{53AC9A65-2801-4D49-A374-5DA8ABE1057F}" presName="level2hierChild" presStyleCnt="0"/>
      <dgm:spPr/>
      <dgm:t>
        <a:bodyPr/>
        <a:lstStyle/>
        <a:p>
          <a:endParaRPr lang="en-US"/>
        </a:p>
      </dgm:t>
    </dgm:pt>
    <dgm:pt modelId="{BA05ACDB-1273-413D-AA64-8C2D0EC07309}" type="pres">
      <dgm:prSet presAssocID="{FDFB3E87-6447-45A0-9456-6A377D618FE4}" presName="conn2-1" presStyleLbl="parChTrans1D2" presStyleIdx="0" presStyleCnt="5"/>
      <dgm:spPr/>
      <dgm:t>
        <a:bodyPr/>
        <a:lstStyle/>
        <a:p>
          <a:endParaRPr lang="en-US"/>
        </a:p>
      </dgm:t>
    </dgm:pt>
    <dgm:pt modelId="{A87D64C8-A063-4CF4-A1F5-6D2B138CB415}" type="pres">
      <dgm:prSet presAssocID="{FDFB3E87-6447-45A0-9456-6A377D618FE4}" presName="connTx" presStyleLbl="parChTrans1D2" presStyleIdx="0" presStyleCnt="5"/>
      <dgm:spPr/>
      <dgm:t>
        <a:bodyPr/>
        <a:lstStyle/>
        <a:p>
          <a:endParaRPr lang="en-US"/>
        </a:p>
      </dgm:t>
    </dgm:pt>
    <dgm:pt modelId="{84A046CD-5701-4D0F-951F-31A36ACAD5B2}" type="pres">
      <dgm:prSet presAssocID="{5B1C89D6-844A-4418-9370-DCC5BB828687}" presName="root2" presStyleCnt="0"/>
      <dgm:spPr/>
      <dgm:t>
        <a:bodyPr/>
        <a:lstStyle/>
        <a:p>
          <a:endParaRPr lang="en-US"/>
        </a:p>
      </dgm:t>
    </dgm:pt>
    <dgm:pt modelId="{4C66C4E8-22A7-4038-9319-41A10576B698}" type="pres">
      <dgm:prSet presAssocID="{5B1C89D6-844A-4418-9370-DCC5BB828687}" presName="LevelTwoTextNode" presStyleLbl="node2" presStyleIdx="0" presStyleCnt="5">
        <dgm:presLayoutVars>
          <dgm:chPref val="3"/>
        </dgm:presLayoutVars>
      </dgm:prSet>
      <dgm:spPr/>
      <dgm:t>
        <a:bodyPr/>
        <a:lstStyle/>
        <a:p>
          <a:endParaRPr lang="en-US"/>
        </a:p>
      </dgm:t>
    </dgm:pt>
    <dgm:pt modelId="{B65A1BDA-5142-4A58-8E35-323B61FD4A9B}" type="pres">
      <dgm:prSet presAssocID="{5B1C89D6-844A-4418-9370-DCC5BB828687}" presName="level3hierChild" presStyleCnt="0"/>
      <dgm:spPr/>
      <dgm:t>
        <a:bodyPr/>
        <a:lstStyle/>
        <a:p>
          <a:endParaRPr lang="en-US"/>
        </a:p>
      </dgm:t>
    </dgm:pt>
    <dgm:pt modelId="{7743BEEF-334E-4DC0-B548-1800A51C6099}" type="pres">
      <dgm:prSet presAssocID="{1CC96C9E-4E71-4BB7-B158-BE888506E971}" presName="conn2-1" presStyleLbl="parChTrans1D2" presStyleIdx="1" presStyleCnt="5"/>
      <dgm:spPr/>
      <dgm:t>
        <a:bodyPr/>
        <a:lstStyle/>
        <a:p>
          <a:endParaRPr lang="en-US"/>
        </a:p>
      </dgm:t>
    </dgm:pt>
    <dgm:pt modelId="{1A255111-90D2-466B-9340-1D0FF019633A}" type="pres">
      <dgm:prSet presAssocID="{1CC96C9E-4E71-4BB7-B158-BE888506E971}" presName="connTx" presStyleLbl="parChTrans1D2" presStyleIdx="1" presStyleCnt="5"/>
      <dgm:spPr/>
      <dgm:t>
        <a:bodyPr/>
        <a:lstStyle/>
        <a:p>
          <a:endParaRPr lang="en-US"/>
        </a:p>
      </dgm:t>
    </dgm:pt>
    <dgm:pt modelId="{96ABA937-9EDE-4A47-9148-B791F6089F03}" type="pres">
      <dgm:prSet presAssocID="{541308A8-6C10-4364-BCB1-1F008C940C8A}" presName="root2" presStyleCnt="0"/>
      <dgm:spPr/>
      <dgm:t>
        <a:bodyPr/>
        <a:lstStyle/>
        <a:p>
          <a:endParaRPr lang="en-US"/>
        </a:p>
      </dgm:t>
    </dgm:pt>
    <dgm:pt modelId="{E174A931-0A99-4935-A441-435601788CAC}" type="pres">
      <dgm:prSet presAssocID="{541308A8-6C10-4364-BCB1-1F008C940C8A}" presName="LevelTwoTextNode" presStyleLbl="node2" presStyleIdx="1" presStyleCnt="5">
        <dgm:presLayoutVars>
          <dgm:chPref val="3"/>
        </dgm:presLayoutVars>
      </dgm:prSet>
      <dgm:spPr/>
      <dgm:t>
        <a:bodyPr/>
        <a:lstStyle/>
        <a:p>
          <a:endParaRPr lang="en-US"/>
        </a:p>
      </dgm:t>
    </dgm:pt>
    <dgm:pt modelId="{2427807C-2CC8-46ED-BA6D-D84D5A378FFA}" type="pres">
      <dgm:prSet presAssocID="{541308A8-6C10-4364-BCB1-1F008C940C8A}" presName="level3hierChild" presStyleCnt="0"/>
      <dgm:spPr/>
      <dgm:t>
        <a:bodyPr/>
        <a:lstStyle/>
        <a:p>
          <a:endParaRPr lang="en-US"/>
        </a:p>
      </dgm:t>
    </dgm:pt>
    <dgm:pt modelId="{1D7C08A2-9ADB-49CA-A740-FDD3C47A59FB}" type="pres">
      <dgm:prSet presAssocID="{F313EE72-935C-4EEB-A773-BE8A07C84AD9}" presName="conn2-1" presStyleLbl="parChTrans1D2" presStyleIdx="2" presStyleCnt="5"/>
      <dgm:spPr/>
      <dgm:t>
        <a:bodyPr/>
        <a:lstStyle/>
        <a:p>
          <a:endParaRPr lang="en-US"/>
        </a:p>
      </dgm:t>
    </dgm:pt>
    <dgm:pt modelId="{51F56636-9696-4359-ABCB-7EA44F34F9EE}" type="pres">
      <dgm:prSet presAssocID="{F313EE72-935C-4EEB-A773-BE8A07C84AD9}" presName="connTx" presStyleLbl="parChTrans1D2" presStyleIdx="2" presStyleCnt="5"/>
      <dgm:spPr/>
      <dgm:t>
        <a:bodyPr/>
        <a:lstStyle/>
        <a:p>
          <a:endParaRPr lang="en-US"/>
        </a:p>
      </dgm:t>
    </dgm:pt>
    <dgm:pt modelId="{C404A240-2F55-463A-9CB6-A374EC66D9D4}" type="pres">
      <dgm:prSet presAssocID="{D9299482-13AA-4282-88EA-448586392578}" presName="root2" presStyleCnt="0"/>
      <dgm:spPr/>
      <dgm:t>
        <a:bodyPr/>
        <a:lstStyle/>
        <a:p>
          <a:endParaRPr lang="en-US"/>
        </a:p>
      </dgm:t>
    </dgm:pt>
    <dgm:pt modelId="{87F5D8A0-0765-402B-B89E-4532C1790080}" type="pres">
      <dgm:prSet presAssocID="{D9299482-13AA-4282-88EA-448586392578}" presName="LevelTwoTextNode" presStyleLbl="node2" presStyleIdx="2" presStyleCnt="5">
        <dgm:presLayoutVars>
          <dgm:chPref val="3"/>
        </dgm:presLayoutVars>
      </dgm:prSet>
      <dgm:spPr/>
      <dgm:t>
        <a:bodyPr/>
        <a:lstStyle/>
        <a:p>
          <a:endParaRPr lang="en-US"/>
        </a:p>
      </dgm:t>
    </dgm:pt>
    <dgm:pt modelId="{B5594811-194F-418D-A963-821F52D0566B}" type="pres">
      <dgm:prSet presAssocID="{D9299482-13AA-4282-88EA-448586392578}" presName="level3hierChild" presStyleCnt="0"/>
      <dgm:spPr/>
      <dgm:t>
        <a:bodyPr/>
        <a:lstStyle/>
        <a:p>
          <a:endParaRPr lang="en-US"/>
        </a:p>
      </dgm:t>
    </dgm:pt>
    <dgm:pt modelId="{B6591B9A-1422-4BC9-9414-5B9392C1D738}" type="pres">
      <dgm:prSet presAssocID="{B811F07F-3739-4429-BC67-3D2CD8957EF1}" presName="conn2-1" presStyleLbl="parChTrans1D2" presStyleIdx="3" presStyleCnt="5"/>
      <dgm:spPr/>
      <dgm:t>
        <a:bodyPr/>
        <a:lstStyle/>
        <a:p>
          <a:endParaRPr lang="en-US"/>
        </a:p>
      </dgm:t>
    </dgm:pt>
    <dgm:pt modelId="{EBFE5E16-30D7-494B-971B-1BBDC981D64A}" type="pres">
      <dgm:prSet presAssocID="{B811F07F-3739-4429-BC67-3D2CD8957EF1}" presName="connTx" presStyleLbl="parChTrans1D2" presStyleIdx="3" presStyleCnt="5"/>
      <dgm:spPr/>
      <dgm:t>
        <a:bodyPr/>
        <a:lstStyle/>
        <a:p>
          <a:endParaRPr lang="en-US"/>
        </a:p>
      </dgm:t>
    </dgm:pt>
    <dgm:pt modelId="{A0A16AC3-D88F-4BB8-902A-CB30D8A82411}" type="pres">
      <dgm:prSet presAssocID="{7510B537-BE2E-4C52-98E9-0D300C2C90DB}" presName="root2" presStyleCnt="0"/>
      <dgm:spPr/>
      <dgm:t>
        <a:bodyPr/>
        <a:lstStyle/>
        <a:p>
          <a:endParaRPr lang="en-US"/>
        </a:p>
      </dgm:t>
    </dgm:pt>
    <dgm:pt modelId="{436CEBE4-C2C1-4EE1-AAEB-0AD493B43A5B}" type="pres">
      <dgm:prSet presAssocID="{7510B537-BE2E-4C52-98E9-0D300C2C90DB}" presName="LevelTwoTextNode" presStyleLbl="node2" presStyleIdx="3" presStyleCnt="5">
        <dgm:presLayoutVars>
          <dgm:chPref val="3"/>
        </dgm:presLayoutVars>
      </dgm:prSet>
      <dgm:spPr/>
      <dgm:t>
        <a:bodyPr/>
        <a:lstStyle/>
        <a:p>
          <a:endParaRPr lang="en-US"/>
        </a:p>
      </dgm:t>
    </dgm:pt>
    <dgm:pt modelId="{13EBE7EC-FB1C-4465-9F07-FBC02FC77FB7}" type="pres">
      <dgm:prSet presAssocID="{7510B537-BE2E-4C52-98E9-0D300C2C90DB}" presName="level3hierChild" presStyleCnt="0"/>
      <dgm:spPr/>
      <dgm:t>
        <a:bodyPr/>
        <a:lstStyle/>
        <a:p>
          <a:endParaRPr lang="en-US"/>
        </a:p>
      </dgm:t>
    </dgm:pt>
    <dgm:pt modelId="{114B2A0A-72FB-4B50-B461-E6FB085FA618}" type="pres">
      <dgm:prSet presAssocID="{F8848F62-7B9C-4F02-A585-11F7B7BA9BD4}" presName="conn2-1" presStyleLbl="parChTrans1D2" presStyleIdx="4" presStyleCnt="5"/>
      <dgm:spPr/>
      <dgm:t>
        <a:bodyPr/>
        <a:lstStyle/>
        <a:p>
          <a:endParaRPr lang="en-US"/>
        </a:p>
      </dgm:t>
    </dgm:pt>
    <dgm:pt modelId="{80BB885C-9856-42E6-A2B7-651591CD38B3}" type="pres">
      <dgm:prSet presAssocID="{F8848F62-7B9C-4F02-A585-11F7B7BA9BD4}" presName="connTx" presStyleLbl="parChTrans1D2" presStyleIdx="4" presStyleCnt="5"/>
      <dgm:spPr/>
      <dgm:t>
        <a:bodyPr/>
        <a:lstStyle/>
        <a:p>
          <a:endParaRPr lang="en-US"/>
        </a:p>
      </dgm:t>
    </dgm:pt>
    <dgm:pt modelId="{43821CA7-A3D3-4200-AC7D-177EB3B147DB}" type="pres">
      <dgm:prSet presAssocID="{8DDB5421-4C37-441E-9BDB-BB562B0E3CCF}" presName="root2" presStyleCnt="0"/>
      <dgm:spPr/>
    </dgm:pt>
    <dgm:pt modelId="{E2018DC6-362D-4025-9329-4FB2CC35FFF4}" type="pres">
      <dgm:prSet presAssocID="{8DDB5421-4C37-441E-9BDB-BB562B0E3CCF}" presName="LevelTwoTextNode" presStyleLbl="node2" presStyleIdx="4" presStyleCnt="5">
        <dgm:presLayoutVars>
          <dgm:chPref val="3"/>
        </dgm:presLayoutVars>
      </dgm:prSet>
      <dgm:spPr/>
      <dgm:t>
        <a:bodyPr/>
        <a:lstStyle/>
        <a:p>
          <a:endParaRPr lang="en-US"/>
        </a:p>
      </dgm:t>
    </dgm:pt>
    <dgm:pt modelId="{9FA7B8ED-6C37-4BA6-AD81-BBA4A6356A85}" type="pres">
      <dgm:prSet presAssocID="{8DDB5421-4C37-441E-9BDB-BB562B0E3CCF}" presName="level3hierChild" presStyleCnt="0"/>
      <dgm:spPr/>
    </dgm:pt>
    <dgm:pt modelId="{C785ADDC-2CE7-4372-AEF2-7BB7AAC3FF5D}" type="pres">
      <dgm:prSet presAssocID="{B3BD3F37-9316-49BF-BFA0-497795F9DB29}" presName="root1" presStyleCnt="0"/>
      <dgm:spPr/>
    </dgm:pt>
    <dgm:pt modelId="{6A8669E0-4018-40F6-A42C-45DE549FB6C5}" type="pres">
      <dgm:prSet presAssocID="{B3BD3F37-9316-49BF-BFA0-497795F9DB29}" presName="LevelOneTextNode" presStyleLbl="node0" presStyleIdx="2" presStyleCnt="5" custLinFactX="100000" custLinFactNeighborX="167145" custLinFactNeighborY="39772">
        <dgm:presLayoutVars>
          <dgm:chPref val="3"/>
        </dgm:presLayoutVars>
      </dgm:prSet>
      <dgm:spPr/>
      <dgm:t>
        <a:bodyPr/>
        <a:lstStyle/>
        <a:p>
          <a:endParaRPr lang="en-US"/>
        </a:p>
      </dgm:t>
    </dgm:pt>
    <dgm:pt modelId="{993B5AD4-CFEC-4F61-BA3A-7891E618B62E}" type="pres">
      <dgm:prSet presAssocID="{B3BD3F37-9316-49BF-BFA0-497795F9DB29}" presName="level2hierChild" presStyleCnt="0"/>
      <dgm:spPr/>
    </dgm:pt>
    <dgm:pt modelId="{A1D40375-A0B1-46F8-B72D-77C32FCB3089}" type="pres">
      <dgm:prSet presAssocID="{A0825924-8D04-4647-9A19-CF2FF8F4145D}" presName="root1" presStyleCnt="0"/>
      <dgm:spPr/>
    </dgm:pt>
    <dgm:pt modelId="{DEFAFC03-72F7-4FCB-B665-692A43A7B10A}" type="pres">
      <dgm:prSet presAssocID="{A0825924-8D04-4647-9A19-CF2FF8F4145D}" presName="LevelOneTextNode" presStyleLbl="node0" presStyleIdx="3" presStyleCnt="5" custLinFactX="100000" custLinFactY="-100000" custLinFactNeighborX="163803" custLinFactNeighborY="-132648">
        <dgm:presLayoutVars>
          <dgm:chPref val="3"/>
        </dgm:presLayoutVars>
      </dgm:prSet>
      <dgm:spPr/>
      <dgm:t>
        <a:bodyPr/>
        <a:lstStyle/>
        <a:p>
          <a:endParaRPr lang="en-US"/>
        </a:p>
      </dgm:t>
    </dgm:pt>
    <dgm:pt modelId="{83D6B68B-D532-4669-AE59-1445C4AF97F3}" type="pres">
      <dgm:prSet presAssocID="{A0825924-8D04-4647-9A19-CF2FF8F4145D}" presName="level2hierChild" presStyleCnt="0"/>
      <dgm:spPr/>
    </dgm:pt>
    <dgm:pt modelId="{B78F9AC6-BE79-4190-A35E-D2D9F199D363}" type="pres">
      <dgm:prSet presAssocID="{A20348CD-5842-4AAE-9B1E-C90363B82C24}" presName="root1" presStyleCnt="0"/>
      <dgm:spPr/>
    </dgm:pt>
    <dgm:pt modelId="{7A4AC894-318D-4248-90B7-4C5A79166238}" type="pres">
      <dgm:prSet presAssocID="{A20348CD-5842-4AAE-9B1E-C90363B82C24}" presName="LevelOneTextNode" presStyleLbl="node0" presStyleIdx="4" presStyleCnt="5" custLinFactX="100000" custLinFactY="-200000" custLinFactNeighborX="163372" custLinFactNeighborY="-247648">
        <dgm:presLayoutVars>
          <dgm:chPref val="3"/>
        </dgm:presLayoutVars>
      </dgm:prSet>
      <dgm:spPr/>
      <dgm:t>
        <a:bodyPr/>
        <a:lstStyle/>
        <a:p>
          <a:endParaRPr lang="en-US"/>
        </a:p>
      </dgm:t>
    </dgm:pt>
    <dgm:pt modelId="{566595C1-A528-4011-858C-0AFC3F2102F8}" type="pres">
      <dgm:prSet presAssocID="{A20348CD-5842-4AAE-9B1E-C90363B82C24}" presName="level2hierChild" presStyleCnt="0"/>
      <dgm:spPr/>
    </dgm:pt>
  </dgm:ptLst>
  <dgm:cxnLst>
    <dgm:cxn modelId="{D73B6B63-9DB1-4A4C-A747-A2A210AAF26D}" type="presOf" srcId="{FDFB3E87-6447-45A0-9456-6A377D618FE4}" destId="{BA05ACDB-1273-413D-AA64-8C2D0EC07309}" srcOrd="0" destOrd="0" presId="urn:microsoft.com/office/officeart/2005/8/layout/hierarchy2"/>
    <dgm:cxn modelId="{E11EE930-7997-4BF9-92F6-05FAA565D20A}" type="presOf" srcId="{7510B537-BE2E-4C52-98E9-0D300C2C90DB}" destId="{436CEBE4-C2C1-4EE1-AAEB-0AD493B43A5B}" srcOrd="0" destOrd="0" presId="urn:microsoft.com/office/officeart/2005/8/layout/hierarchy2"/>
    <dgm:cxn modelId="{C731CA0C-AA07-4B9E-B80F-65E73C6DA57D}" srcId="{53AC9A65-2801-4D49-A374-5DA8ABE1057F}" destId="{5B1C89D6-844A-4418-9370-DCC5BB828687}" srcOrd="0" destOrd="0" parTransId="{FDFB3E87-6447-45A0-9456-6A377D618FE4}" sibTransId="{5105AD7C-74F3-4C01-AC80-36DC077D6BA6}"/>
    <dgm:cxn modelId="{83606BA5-F263-411D-B46C-F01A3B5B1E55}" type="presOf" srcId="{B811F07F-3739-4429-BC67-3D2CD8957EF1}" destId="{EBFE5E16-30D7-494B-971B-1BBDC981D64A}" srcOrd="1" destOrd="0" presId="urn:microsoft.com/office/officeart/2005/8/layout/hierarchy2"/>
    <dgm:cxn modelId="{EEA1C115-1E26-4B00-B302-A9A4D8A4E8C6}" type="presOf" srcId="{F8848F62-7B9C-4F02-A585-11F7B7BA9BD4}" destId="{114B2A0A-72FB-4B50-B461-E6FB085FA618}" srcOrd="0" destOrd="0" presId="urn:microsoft.com/office/officeart/2005/8/layout/hierarchy2"/>
    <dgm:cxn modelId="{BE656946-9ACF-4015-80ED-9641E20B4237}" type="presOf" srcId="{53AC9A65-2801-4D49-A374-5DA8ABE1057F}" destId="{10B78C6C-4390-408A-87F9-0DF60ABCB20B}" srcOrd="0" destOrd="0" presId="urn:microsoft.com/office/officeart/2005/8/layout/hierarchy2"/>
    <dgm:cxn modelId="{F53AB8D1-C0FE-4492-A033-193120F48B33}" srcId="{53AC9A65-2801-4D49-A374-5DA8ABE1057F}" destId="{541308A8-6C10-4364-BCB1-1F008C940C8A}" srcOrd="1" destOrd="0" parTransId="{1CC96C9E-4E71-4BB7-B158-BE888506E971}" sibTransId="{4CDA2EAD-895D-4A63-A1F5-B30090A8B8BF}"/>
    <dgm:cxn modelId="{70C7EE67-DDF2-4FCE-80AF-99E4C8D4B834}" srcId="{4FCA1264-8DE3-4DB4-9A07-47A253C2CF19}" destId="{59CD2130-2083-433D-9A3F-63355DDFC6F1}" srcOrd="0" destOrd="0" parTransId="{A2907401-637B-4476-9F25-A201B61B6040}" sibTransId="{5460DDBD-C671-4858-B3F9-594D7DC62449}"/>
    <dgm:cxn modelId="{86FDB1B0-D047-4BCC-AC95-34B573BDDD56}" type="presOf" srcId="{541308A8-6C10-4364-BCB1-1F008C940C8A}" destId="{E174A931-0A99-4935-A441-435601788CAC}" srcOrd="0" destOrd="0" presId="urn:microsoft.com/office/officeart/2005/8/layout/hierarchy2"/>
    <dgm:cxn modelId="{298AABE5-0E23-4FE5-A7A4-7D575C7D1D74}" srcId="{53AC9A65-2801-4D49-A374-5DA8ABE1057F}" destId="{8DDB5421-4C37-441E-9BDB-BB562B0E3CCF}" srcOrd="4" destOrd="0" parTransId="{F8848F62-7B9C-4F02-A585-11F7B7BA9BD4}" sibTransId="{978973D6-5F92-454C-B198-64F3DE013EB7}"/>
    <dgm:cxn modelId="{52F5EC55-8725-4C00-AAC2-1A3B8A36377A}" type="presOf" srcId="{B811F07F-3739-4429-BC67-3D2CD8957EF1}" destId="{B6591B9A-1422-4BC9-9414-5B9392C1D738}" srcOrd="0" destOrd="0" presId="urn:microsoft.com/office/officeart/2005/8/layout/hierarchy2"/>
    <dgm:cxn modelId="{D7332E6C-1870-49D6-9D07-E6DAE162BF39}" type="presOf" srcId="{F8848F62-7B9C-4F02-A585-11F7B7BA9BD4}" destId="{80BB885C-9856-42E6-A2B7-651591CD38B3}" srcOrd="1" destOrd="0" presId="urn:microsoft.com/office/officeart/2005/8/layout/hierarchy2"/>
    <dgm:cxn modelId="{03F4D8B6-592D-404C-92A0-FFE6BAB1A552}" srcId="{4FCA1264-8DE3-4DB4-9A07-47A253C2CF19}" destId="{53AC9A65-2801-4D49-A374-5DA8ABE1057F}" srcOrd="1" destOrd="0" parTransId="{9985EF6D-FD9A-4751-A45C-4A687781DDB6}" sibTransId="{86D1892F-89BD-41D3-840F-81B2C4C0B17B}"/>
    <dgm:cxn modelId="{774B9745-9705-4F06-9F49-DDF663012501}" type="presOf" srcId="{1CC96C9E-4E71-4BB7-B158-BE888506E971}" destId="{7743BEEF-334E-4DC0-B548-1800A51C6099}" srcOrd="0" destOrd="0" presId="urn:microsoft.com/office/officeart/2005/8/layout/hierarchy2"/>
    <dgm:cxn modelId="{2C61D9D0-D66F-4C0F-87BB-DB5EFFF48450}" type="presOf" srcId="{A0825924-8D04-4647-9A19-CF2FF8F4145D}" destId="{DEFAFC03-72F7-4FCB-B665-692A43A7B10A}" srcOrd="0" destOrd="0" presId="urn:microsoft.com/office/officeart/2005/8/layout/hierarchy2"/>
    <dgm:cxn modelId="{457A417F-A678-418D-B4B7-E12467F22EDD}" type="presOf" srcId="{1CC96C9E-4E71-4BB7-B158-BE888506E971}" destId="{1A255111-90D2-466B-9340-1D0FF019633A}" srcOrd="1" destOrd="0" presId="urn:microsoft.com/office/officeart/2005/8/layout/hierarchy2"/>
    <dgm:cxn modelId="{05FB9B42-96E9-411C-AFB0-E94936A18D88}" type="presOf" srcId="{A20348CD-5842-4AAE-9B1E-C90363B82C24}" destId="{7A4AC894-318D-4248-90B7-4C5A79166238}" srcOrd="0" destOrd="0" presId="urn:microsoft.com/office/officeart/2005/8/layout/hierarchy2"/>
    <dgm:cxn modelId="{62112BDD-E659-45A3-A13F-CBE3B27F76DB}" srcId="{4FCA1264-8DE3-4DB4-9A07-47A253C2CF19}" destId="{A20348CD-5842-4AAE-9B1E-C90363B82C24}" srcOrd="4" destOrd="0" parTransId="{DD7CAD72-B969-4205-8522-5413C0036372}" sibTransId="{ED5E5925-5B48-4BBD-A54D-330020A55699}"/>
    <dgm:cxn modelId="{F32110F3-CE13-4D95-AF46-76E6A3E24382}" srcId="{53AC9A65-2801-4D49-A374-5DA8ABE1057F}" destId="{D9299482-13AA-4282-88EA-448586392578}" srcOrd="2" destOrd="0" parTransId="{F313EE72-935C-4EEB-A773-BE8A07C84AD9}" sibTransId="{C65FC49F-378C-4BE5-8B4E-392DF002F007}"/>
    <dgm:cxn modelId="{0DCEA7AD-B794-4FAA-8246-8BECAE062971}" type="presOf" srcId="{B3BD3F37-9316-49BF-BFA0-497795F9DB29}" destId="{6A8669E0-4018-40F6-A42C-45DE549FB6C5}" srcOrd="0" destOrd="0" presId="urn:microsoft.com/office/officeart/2005/8/layout/hierarchy2"/>
    <dgm:cxn modelId="{AB17A66C-5A3D-4D6D-B80A-FD835DC1BD77}" srcId="{53AC9A65-2801-4D49-A374-5DA8ABE1057F}" destId="{7510B537-BE2E-4C52-98E9-0D300C2C90DB}" srcOrd="3" destOrd="0" parTransId="{B811F07F-3739-4429-BC67-3D2CD8957EF1}" sibTransId="{8B424EA9-9E48-4891-816C-61177ABE26D8}"/>
    <dgm:cxn modelId="{CDA10A17-BFF3-4DE8-921C-6AF480FC5D5B}" type="presOf" srcId="{F313EE72-935C-4EEB-A773-BE8A07C84AD9}" destId="{1D7C08A2-9ADB-49CA-A740-FDD3C47A59FB}" srcOrd="0" destOrd="0" presId="urn:microsoft.com/office/officeart/2005/8/layout/hierarchy2"/>
    <dgm:cxn modelId="{94EC9547-FF88-4479-8632-871617143950}" type="presOf" srcId="{5B1C89D6-844A-4418-9370-DCC5BB828687}" destId="{4C66C4E8-22A7-4038-9319-41A10576B698}" srcOrd="0" destOrd="0" presId="urn:microsoft.com/office/officeart/2005/8/layout/hierarchy2"/>
    <dgm:cxn modelId="{C10A0538-AD08-47F9-9004-C96BF9C6804D}" type="presOf" srcId="{FDFB3E87-6447-45A0-9456-6A377D618FE4}" destId="{A87D64C8-A063-4CF4-A1F5-6D2B138CB415}" srcOrd="1" destOrd="0" presId="urn:microsoft.com/office/officeart/2005/8/layout/hierarchy2"/>
    <dgm:cxn modelId="{B95B9F05-464E-4FB8-A7B1-47DF193C9DC7}" type="presOf" srcId="{F313EE72-935C-4EEB-A773-BE8A07C84AD9}" destId="{51F56636-9696-4359-ABCB-7EA44F34F9EE}" srcOrd="1" destOrd="0" presId="urn:microsoft.com/office/officeart/2005/8/layout/hierarchy2"/>
    <dgm:cxn modelId="{19DFA3E3-3766-44FC-ADAE-26EAEA09713C}" srcId="{4FCA1264-8DE3-4DB4-9A07-47A253C2CF19}" destId="{A0825924-8D04-4647-9A19-CF2FF8F4145D}" srcOrd="3" destOrd="0" parTransId="{4E9197F6-09DA-45E9-A399-C9FEE67BC60F}" sibTransId="{4563E177-2BA7-412C-ABF9-327D4F32FC02}"/>
    <dgm:cxn modelId="{677A96EF-DC09-4434-B56E-CA672A74C40C}" srcId="{4FCA1264-8DE3-4DB4-9A07-47A253C2CF19}" destId="{B3BD3F37-9316-49BF-BFA0-497795F9DB29}" srcOrd="2" destOrd="0" parTransId="{25CE3932-0488-4FD5-9119-9CD9F90CF118}" sibTransId="{1E2B94E1-0872-4249-B57C-8A2063E60FD7}"/>
    <dgm:cxn modelId="{FFB132F2-8328-4B50-BA4B-21B5FA18C615}" type="presOf" srcId="{59CD2130-2083-433D-9A3F-63355DDFC6F1}" destId="{43539D46-3D40-48A0-9658-5D9043AE62A3}" srcOrd="0" destOrd="0" presId="urn:microsoft.com/office/officeart/2005/8/layout/hierarchy2"/>
    <dgm:cxn modelId="{0ABF839C-62FD-4DDA-843F-98DE9191181B}" type="presOf" srcId="{4FCA1264-8DE3-4DB4-9A07-47A253C2CF19}" destId="{BFC03211-6E75-4141-B29F-3726851E2CE3}" srcOrd="0" destOrd="0" presId="urn:microsoft.com/office/officeart/2005/8/layout/hierarchy2"/>
    <dgm:cxn modelId="{BB1A28AE-7610-463E-BA27-FB6A7445EB84}" type="presOf" srcId="{D9299482-13AA-4282-88EA-448586392578}" destId="{87F5D8A0-0765-402B-B89E-4532C1790080}" srcOrd="0" destOrd="0" presId="urn:microsoft.com/office/officeart/2005/8/layout/hierarchy2"/>
    <dgm:cxn modelId="{5E655056-747B-4CDA-9ADD-96D34EAACE22}" type="presOf" srcId="{8DDB5421-4C37-441E-9BDB-BB562B0E3CCF}" destId="{E2018DC6-362D-4025-9329-4FB2CC35FFF4}" srcOrd="0" destOrd="0" presId="urn:microsoft.com/office/officeart/2005/8/layout/hierarchy2"/>
    <dgm:cxn modelId="{93424167-F3BC-4C38-9A20-9FAFA48BA34F}" type="presParOf" srcId="{BFC03211-6E75-4141-B29F-3726851E2CE3}" destId="{2030BDDD-9572-4EE3-B213-48C21AA60C77}" srcOrd="0" destOrd="0" presId="urn:microsoft.com/office/officeart/2005/8/layout/hierarchy2"/>
    <dgm:cxn modelId="{ACE52741-24A5-4D64-89C1-B00B445A05F7}" type="presParOf" srcId="{2030BDDD-9572-4EE3-B213-48C21AA60C77}" destId="{43539D46-3D40-48A0-9658-5D9043AE62A3}" srcOrd="0" destOrd="0" presId="urn:microsoft.com/office/officeart/2005/8/layout/hierarchy2"/>
    <dgm:cxn modelId="{A05DCA75-29D7-4122-A24F-6D866434BD40}" type="presParOf" srcId="{2030BDDD-9572-4EE3-B213-48C21AA60C77}" destId="{4B379B5B-99DA-4FF6-882A-9BD7DB35C680}" srcOrd="1" destOrd="0" presId="urn:microsoft.com/office/officeart/2005/8/layout/hierarchy2"/>
    <dgm:cxn modelId="{BEF263A9-F2B1-417E-8F1F-8ABA97AD038E}" type="presParOf" srcId="{BFC03211-6E75-4141-B29F-3726851E2CE3}" destId="{E37047E4-5A35-4EC6-9159-4E099EE3DE26}" srcOrd="1" destOrd="0" presId="urn:microsoft.com/office/officeart/2005/8/layout/hierarchy2"/>
    <dgm:cxn modelId="{7E396718-4F73-4A48-A407-23767F220E38}" type="presParOf" srcId="{E37047E4-5A35-4EC6-9159-4E099EE3DE26}" destId="{10B78C6C-4390-408A-87F9-0DF60ABCB20B}" srcOrd="0" destOrd="0" presId="urn:microsoft.com/office/officeart/2005/8/layout/hierarchy2"/>
    <dgm:cxn modelId="{61B1139F-8BED-4382-810B-DEAF47042ED8}" type="presParOf" srcId="{E37047E4-5A35-4EC6-9159-4E099EE3DE26}" destId="{22910677-52EA-4977-B376-FA3EADBC8FEC}" srcOrd="1" destOrd="0" presId="urn:microsoft.com/office/officeart/2005/8/layout/hierarchy2"/>
    <dgm:cxn modelId="{AEEF22F0-351B-457F-A2B4-0C8EC1B1AB17}" type="presParOf" srcId="{22910677-52EA-4977-B376-FA3EADBC8FEC}" destId="{BA05ACDB-1273-413D-AA64-8C2D0EC07309}" srcOrd="0" destOrd="0" presId="urn:microsoft.com/office/officeart/2005/8/layout/hierarchy2"/>
    <dgm:cxn modelId="{F0A8FD08-D0A7-485D-8C36-2A87FBC0A1CD}" type="presParOf" srcId="{BA05ACDB-1273-413D-AA64-8C2D0EC07309}" destId="{A87D64C8-A063-4CF4-A1F5-6D2B138CB415}" srcOrd="0" destOrd="0" presId="urn:microsoft.com/office/officeart/2005/8/layout/hierarchy2"/>
    <dgm:cxn modelId="{BD5EEAB5-EBFD-4DC4-B06D-C5BCB4CF2247}" type="presParOf" srcId="{22910677-52EA-4977-B376-FA3EADBC8FEC}" destId="{84A046CD-5701-4D0F-951F-31A36ACAD5B2}" srcOrd="1" destOrd="0" presId="urn:microsoft.com/office/officeart/2005/8/layout/hierarchy2"/>
    <dgm:cxn modelId="{6B93CB82-7C20-493C-96B8-7B4BF9615316}" type="presParOf" srcId="{84A046CD-5701-4D0F-951F-31A36ACAD5B2}" destId="{4C66C4E8-22A7-4038-9319-41A10576B698}" srcOrd="0" destOrd="0" presId="urn:microsoft.com/office/officeart/2005/8/layout/hierarchy2"/>
    <dgm:cxn modelId="{E6C63DA8-7545-444B-A77F-85A25E291EED}" type="presParOf" srcId="{84A046CD-5701-4D0F-951F-31A36ACAD5B2}" destId="{B65A1BDA-5142-4A58-8E35-323B61FD4A9B}" srcOrd="1" destOrd="0" presId="urn:microsoft.com/office/officeart/2005/8/layout/hierarchy2"/>
    <dgm:cxn modelId="{7189C97F-27CC-46E9-BA72-8ADD5D8EFC37}" type="presParOf" srcId="{22910677-52EA-4977-B376-FA3EADBC8FEC}" destId="{7743BEEF-334E-4DC0-B548-1800A51C6099}" srcOrd="2" destOrd="0" presId="urn:microsoft.com/office/officeart/2005/8/layout/hierarchy2"/>
    <dgm:cxn modelId="{97C888A1-4279-4952-8323-D68C08C085F8}" type="presParOf" srcId="{7743BEEF-334E-4DC0-B548-1800A51C6099}" destId="{1A255111-90D2-466B-9340-1D0FF019633A}" srcOrd="0" destOrd="0" presId="urn:microsoft.com/office/officeart/2005/8/layout/hierarchy2"/>
    <dgm:cxn modelId="{7DF11E33-5829-45D2-985F-2F77005AFC0B}" type="presParOf" srcId="{22910677-52EA-4977-B376-FA3EADBC8FEC}" destId="{96ABA937-9EDE-4A47-9148-B791F6089F03}" srcOrd="3" destOrd="0" presId="urn:microsoft.com/office/officeart/2005/8/layout/hierarchy2"/>
    <dgm:cxn modelId="{232625B2-1253-4225-894C-AB0FEA2BF24F}" type="presParOf" srcId="{96ABA937-9EDE-4A47-9148-B791F6089F03}" destId="{E174A931-0A99-4935-A441-435601788CAC}" srcOrd="0" destOrd="0" presId="urn:microsoft.com/office/officeart/2005/8/layout/hierarchy2"/>
    <dgm:cxn modelId="{645D70C0-525B-491A-B552-7BD3E0873F6F}" type="presParOf" srcId="{96ABA937-9EDE-4A47-9148-B791F6089F03}" destId="{2427807C-2CC8-46ED-BA6D-D84D5A378FFA}" srcOrd="1" destOrd="0" presId="urn:microsoft.com/office/officeart/2005/8/layout/hierarchy2"/>
    <dgm:cxn modelId="{CF61E312-34F3-42DB-AC82-DEE7F360FF39}" type="presParOf" srcId="{22910677-52EA-4977-B376-FA3EADBC8FEC}" destId="{1D7C08A2-9ADB-49CA-A740-FDD3C47A59FB}" srcOrd="4" destOrd="0" presId="urn:microsoft.com/office/officeart/2005/8/layout/hierarchy2"/>
    <dgm:cxn modelId="{C617BF57-0BA3-40D4-970D-2820C6746BDF}" type="presParOf" srcId="{1D7C08A2-9ADB-49CA-A740-FDD3C47A59FB}" destId="{51F56636-9696-4359-ABCB-7EA44F34F9EE}" srcOrd="0" destOrd="0" presId="urn:microsoft.com/office/officeart/2005/8/layout/hierarchy2"/>
    <dgm:cxn modelId="{A62C6BF6-008A-497E-B747-0208360BAEF1}" type="presParOf" srcId="{22910677-52EA-4977-B376-FA3EADBC8FEC}" destId="{C404A240-2F55-463A-9CB6-A374EC66D9D4}" srcOrd="5" destOrd="0" presId="urn:microsoft.com/office/officeart/2005/8/layout/hierarchy2"/>
    <dgm:cxn modelId="{78F5DF29-05A0-44EC-B6EA-A1100BAF5EF1}" type="presParOf" srcId="{C404A240-2F55-463A-9CB6-A374EC66D9D4}" destId="{87F5D8A0-0765-402B-B89E-4532C1790080}" srcOrd="0" destOrd="0" presId="urn:microsoft.com/office/officeart/2005/8/layout/hierarchy2"/>
    <dgm:cxn modelId="{869DD2DF-57F8-4543-908B-0D2C714DD153}" type="presParOf" srcId="{C404A240-2F55-463A-9CB6-A374EC66D9D4}" destId="{B5594811-194F-418D-A963-821F52D0566B}" srcOrd="1" destOrd="0" presId="urn:microsoft.com/office/officeart/2005/8/layout/hierarchy2"/>
    <dgm:cxn modelId="{D1DF8247-E0E2-4B7B-B10E-E8FA7B067CDB}" type="presParOf" srcId="{22910677-52EA-4977-B376-FA3EADBC8FEC}" destId="{B6591B9A-1422-4BC9-9414-5B9392C1D738}" srcOrd="6" destOrd="0" presId="urn:microsoft.com/office/officeart/2005/8/layout/hierarchy2"/>
    <dgm:cxn modelId="{7B2C2500-E8CB-4492-AAAE-66C5BAE62EE6}" type="presParOf" srcId="{B6591B9A-1422-4BC9-9414-5B9392C1D738}" destId="{EBFE5E16-30D7-494B-971B-1BBDC981D64A}" srcOrd="0" destOrd="0" presId="urn:microsoft.com/office/officeart/2005/8/layout/hierarchy2"/>
    <dgm:cxn modelId="{C0979862-CFDF-461F-9AF7-E801EEDA62E0}" type="presParOf" srcId="{22910677-52EA-4977-B376-FA3EADBC8FEC}" destId="{A0A16AC3-D88F-4BB8-902A-CB30D8A82411}" srcOrd="7" destOrd="0" presId="urn:microsoft.com/office/officeart/2005/8/layout/hierarchy2"/>
    <dgm:cxn modelId="{FB427EAB-F483-4BF4-B768-FBBC7EB2C16F}" type="presParOf" srcId="{A0A16AC3-D88F-4BB8-902A-CB30D8A82411}" destId="{436CEBE4-C2C1-4EE1-AAEB-0AD493B43A5B}" srcOrd="0" destOrd="0" presId="urn:microsoft.com/office/officeart/2005/8/layout/hierarchy2"/>
    <dgm:cxn modelId="{833E007A-16A5-49D3-A75D-82471CE79ACB}" type="presParOf" srcId="{A0A16AC3-D88F-4BB8-902A-CB30D8A82411}" destId="{13EBE7EC-FB1C-4465-9F07-FBC02FC77FB7}" srcOrd="1" destOrd="0" presId="urn:microsoft.com/office/officeart/2005/8/layout/hierarchy2"/>
    <dgm:cxn modelId="{7CED2BB0-0FB6-4167-8B4E-FD3F2A437E94}" type="presParOf" srcId="{22910677-52EA-4977-B376-FA3EADBC8FEC}" destId="{114B2A0A-72FB-4B50-B461-E6FB085FA618}" srcOrd="8" destOrd="0" presId="urn:microsoft.com/office/officeart/2005/8/layout/hierarchy2"/>
    <dgm:cxn modelId="{87FCAB60-AF0A-4191-99CE-089E5655FD45}" type="presParOf" srcId="{114B2A0A-72FB-4B50-B461-E6FB085FA618}" destId="{80BB885C-9856-42E6-A2B7-651591CD38B3}" srcOrd="0" destOrd="0" presId="urn:microsoft.com/office/officeart/2005/8/layout/hierarchy2"/>
    <dgm:cxn modelId="{4AC0CB37-E58B-4398-A28D-FEC29F9F1154}" type="presParOf" srcId="{22910677-52EA-4977-B376-FA3EADBC8FEC}" destId="{43821CA7-A3D3-4200-AC7D-177EB3B147DB}" srcOrd="9" destOrd="0" presId="urn:microsoft.com/office/officeart/2005/8/layout/hierarchy2"/>
    <dgm:cxn modelId="{E286D4C2-5B14-4A14-B786-9AEAB8506B0C}" type="presParOf" srcId="{43821CA7-A3D3-4200-AC7D-177EB3B147DB}" destId="{E2018DC6-362D-4025-9329-4FB2CC35FFF4}" srcOrd="0" destOrd="0" presId="urn:microsoft.com/office/officeart/2005/8/layout/hierarchy2"/>
    <dgm:cxn modelId="{B6CF36F7-1C34-493F-906D-9572BFEB0A9C}" type="presParOf" srcId="{43821CA7-A3D3-4200-AC7D-177EB3B147DB}" destId="{9FA7B8ED-6C37-4BA6-AD81-BBA4A6356A85}" srcOrd="1" destOrd="0" presId="urn:microsoft.com/office/officeart/2005/8/layout/hierarchy2"/>
    <dgm:cxn modelId="{CF2F57CB-A2E0-4035-AF5F-F33E937D2A10}" type="presParOf" srcId="{BFC03211-6E75-4141-B29F-3726851E2CE3}" destId="{C785ADDC-2CE7-4372-AEF2-7BB7AAC3FF5D}" srcOrd="2" destOrd="0" presId="urn:microsoft.com/office/officeart/2005/8/layout/hierarchy2"/>
    <dgm:cxn modelId="{2C4C70B2-00B6-487D-A2FE-23A3A1487642}" type="presParOf" srcId="{C785ADDC-2CE7-4372-AEF2-7BB7AAC3FF5D}" destId="{6A8669E0-4018-40F6-A42C-45DE549FB6C5}" srcOrd="0" destOrd="0" presId="urn:microsoft.com/office/officeart/2005/8/layout/hierarchy2"/>
    <dgm:cxn modelId="{30F77CD0-247E-461A-85C9-B9A61BFE2FC5}" type="presParOf" srcId="{C785ADDC-2CE7-4372-AEF2-7BB7AAC3FF5D}" destId="{993B5AD4-CFEC-4F61-BA3A-7891E618B62E}" srcOrd="1" destOrd="0" presId="urn:microsoft.com/office/officeart/2005/8/layout/hierarchy2"/>
    <dgm:cxn modelId="{6A6D7A85-7FB6-4DAC-BEC0-67C460216AEA}" type="presParOf" srcId="{BFC03211-6E75-4141-B29F-3726851E2CE3}" destId="{A1D40375-A0B1-46F8-B72D-77C32FCB3089}" srcOrd="3" destOrd="0" presId="urn:microsoft.com/office/officeart/2005/8/layout/hierarchy2"/>
    <dgm:cxn modelId="{8BF3BD13-C04F-47F9-BC33-F59570902803}" type="presParOf" srcId="{A1D40375-A0B1-46F8-B72D-77C32FCB3089}" destId="{DEFAFC03-72F7-4FCB-B665-692A43A7B10A}" srcOrd="0" destOrd="0" presId="urn:microsoft.com/office/officeart/2005/8/layout/hierarchy2"/>
    <dgm:cxn modelId="{5D664C71-82BF-4913-B237-3120D7987CBA}" type="presParOf" srcId="{A1D40375-A0B1-46F8-B72D-77C32FCB3089}" destId="{83D6B68B-D532-4669-AE59-1445C4AF97F3}" srcOrd="1" destOrd="0" presId="urn:microsoft.com/office/officeart/2005/8/layout/hierarchy2"/>
    <dgm:cxn modelId="{629D0EBA-8597-41B8-AB0D-3FB189FF3C4E}" type="presParOf" srcId="{BFC03211-6E75-4141-B29F-3726851E2CE3}" destId="{B78F9AC6-BE79-4190-A35E-D2D9F199D363}" srcOrd="4" destOrd="0" presId="urn:microsoft.com/office/officeart/2005/8/layout/hierarchy2"/>
    <dgm:cxn modelId="{823860C7-0BC8-4981-B7A4-E8D0F2372810}" type="presParOf" srcId="{B78F9AC6-BE79-4190-A35E-D2D9F199D363}" destId="{7A4AC894-318D-4248-90B7-4C5A79166238}" srcOrd="0" destOrd="0" presId="urn:microsoft.com/office/officeart/2005/8/layout/hierarchy2"/>
    <dgm:cxn modelId="{2CA05D86-380C-49C2-A3F8-D5F0C05067FF}" type="presParOf" srcId="{B78F9AC6-BE79-4190-A35E-D2D9F199D363}" destId="{566595C1-A528-4011-858C-0AFC3F2102F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79A30-E383-4583-A0CA-B6BBA3AA33FB}">
      <dsp:nvSpPr>
        <dsp:cNvPr id="0" name=""/>
        <dsp:cNvSpPr/>
      </dsp:nvSpPr>
      <dsp:spPr>
        <a:xfrm>
          <a:off x="475488" y="6541"/>
          <a:ext cx="2194560" cy="1219200"/>
        </a:xfrm>
        <a:prstGeom prst="roundRect">
          <a:avLst>
            <a:gd name="adj" fmla="val 1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Innate</a:t>
          </a:r>
          <a:endParaRPr lang="en-US" sz="4200" kern="1200" dirty="0"/>
        </a:p>
      </dsp:txBody>
      <dsp:txXfrm>
        <a:off x="511197" y="42250"/>
        <a:ext cx="2123142" cy="1147782"/>
      </dsp:txXfrm>
    </dsp:sp>
    <dsp:sp modelId="{E08FC43A-9169-4A6F-9119-E415A80DA8FB}">
      <dsp:nvSpPr>
        <dsp:cNvPr id="0" name=""/>
        <dsp:cNvSpPr/>
      </dsp:nvSpPr>
      <dsp:spPr>
        <a:xfrm>
          <a:off x="3535680" y="120377"/>
          <a:ext cx="2194560" cy="1219200"/>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Learned</a:t>
          </a:r>
          <a:endParaRPr lang="en-US" sz="4200" kern="1200" dirty="0"/>
        </a:p>
      </dsp:txBody>
      <dsp:txXfrm>
        <a:off x="3571389" y="156086"/>
        <a:ext cx="2123142" cy="1147782"/>
      </dsp:txXfrm>
    </dsp:sp>
    <dsp:sp modelId="{BA2B955F-A5FD-412D-8F1D-D68DBCDA8A95}">
      <dsp:nvSpPr>
        <dsp:cNvPr id="0" name=""/>
        <dsp:cNvSpPr/>
      </dsp:nvSpPr>
      <dsp:spPr>
        <a:xfrm>
          <a:off x="2590800" y="5301978"/>
          <a:ext cx="914400" cy="914400"/>
        </a:xfrm>
        <a:prstGeom prst="triangle">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4024F3-893B-47E4-973D-DDCB677CF597}">
      <dsp:nvSpPr>
        <dsp:cNvPr id="0" name=""/>
        <dsp:cNvSpPr/>
      </dsp:nvSpPr>
      <dsp:spPr>
        <a:xfrm rot="240000">
          <a:off x="303962" y="4910147"/>
          <a:ext cx="5488075" cy="383763"/>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3BBD-3A2F-4283-B266-15B4434CE7C3}">
      <dsp:nvSpPr>
        <dsp:cNvPr id="0" name=""/>
        <dsp:cNvSpPr/>
      </dsp:nvSpPr>
      <dsp:spPr>
        <a:xfrm rot="240000">
          <a:off x="3604979" y="4218782"/>
          <a:ext cx="2177880" cy="75211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Optimism, Cooperation</a:t>
          </a:r>
          <a:endParaRPr lang="en-US" sz="2100" b="1" kern="1200" dirty="0"/>
        </a:p>
      </dsp:txBody>
      <dsp:txXfrm>
        <a:off x="3641694" y="4255497"/>
        <a:ext cx="2104450" cy="678688"/>
      </dsp:txXfrm>
    </dsp:sp>
    <dsp:sp modelId="{FACC38A0-0B10-45E5-A061-247F9E724961}">
      <dsp:nvSpPr>
        <dsp:cNvPr id="0" name=""/>
        <dsp:cNvSpPr/>
      </dsp:nvSpPr>
      <dsp:spPr>
        <a:xfrm rot="240000">
          <a:off x="3665939" y="3414110"/>
          <a:ext cx="2177880" cy="75211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Forgiveness</a:t>
          </a:r>
        </a:p>
        <a:p>
          <a:pPr lvl="0" algn="ctr" defTabSz="933450">
            <a:lnSpc>
              <a:spcPct val="90000"/>
            </a:lnSpc>
            <a:spcBef>
              <a:spcPct val="0"/>
            </a:spcBef>
            <a:spcAft>
              <a:spcPct val="35000"/>
            </a:spcAft>
          </a:pPr>
          <a:r>
            <a:rPr lang="en-US" sz="2100" b="1" kern="1200" dirty="0" smtClean="0"/>
            <a:t>Patience</a:t>
          </a:r>
          <a:endParaRPr lang="en-US" sz="2100" b="1" kern="1200" dirty="0"/>
        </a:p>
      </dsp:txBody>
      <dsp:txXfrm>
        <a:off x="3702654" y="3450825"/>
        <a:ext cx="2104450" cy="678688"/>
      </dsp:txXfrm>
    </dsp:sp>
    <dsp:sp modelId="{10BE1BB5-82D1-44C7-84AB-8B33F9F45D98}">
      <dsp:nvSpPr>
        <dsp:cNvPr id="0" name=""/>
        <dsp:cNvSpPr/>
      </dsp:nvSpPr>
      <dsp:spPr>
        <a:xfrm rot="240000">
          <a:off x="3738927" y="2291140"/>
          <a:ext cx="2153825" cy="109611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Compassion, Empathy, Sympathy</a:t>
          </a:r>
          <a:endParaRPr lang="en-US" sz="2100" b="1" kern="1200" dirty="0"/>
        </a:p>
      </dsp:txBody>
      <dsp:txXfrm>
        <a:off x="3792435" y="2344648"/>
        <a:ext cx="2046809" cy="989095"/>
      </dsp:txXfrm>
    </dsp:sp>
    <dsp:sp modelId="{D4F482B1-66DA-4045-A141-C28527665C40}">
      <dsp:nvSpPr>
        <dsp:cNvPr id="0" name=""/>
        <dsp:cNvSpPr/>
      </dsp:nvSpPr>
      <dsp:spPr>
        <a:xfrm rot="240000">
          <a:off x="3766521" y="1503681"/>
          <a:ext cx="2177880" cy="75211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Humility, Shame, Gratitude</a:t>
          </a:r>
          <a:endParaRPr lang="en-US" sz="2100" b="1" kern="1200" dirty="0"/>
        </a:p>
      </dsp:txBody>
      <dsp:txXfrm>
        <a:off x="3803236" y="1540396"/>
        <a:ext cx="2104450" cy="678688"/>
      </dsp:txXfrm>
    </dsp:sp>
    <dsp:sp modelId="{1310DB76-41CA-4920-9C88-2DC4E476E9F0}">
      <dsp:nvSpPr>
        <dsp:cNvPr id="0" name=""/>
        <dsp:cNvSpPr/>
      </dsp:nvSpPr>
      <dsp:spPr>
        <a:xfrm rot="240000">
          <a:off x="435059" y="3999326"/>
          <a:ext cx="2177880" cy="752118"/>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Disgust, Anger, Fear</a:t>
          </a:r>
          <a:endParaRPr lang="en-US" sz="2100" b="1" kern="1200" dirty="0"/>
        </a:p>
      </dsp:txBody>
      <dsp:txXfrm>
        <a:off x="471774" y="4036041"/>
        <a:ext cx="2104450" cy="678688"/>
      </dsp:txXfrm>
    </dsp:sp>
    <dsp:sp modelId="{510016E6-1B4E-4BED-A099-6CF948900F27}">
      <dsp:nvSpPr>
        <dsp:cNvPr id="0" name=""/>
        <dsp:cNvSpPr/>
      </dsp:nvSpPr>
      <dsp:spPr>
        <a:xfrm rot="240000">
          <a:off x="496019" y="3194654"/>
          <a:ext cx="2177880" cy="75211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Sadness, Joy, Surprise</a:t>
          </a:r>
          <a:endParaRPr lang="en-US" sz="2100" b="1" kern="1200" dirty="0"/>
        </a:p>
      </dsp:txBody>
      <dsp:txXfrm>
        <a:off x="532734" y="3231369"/>
        <a:ext cx="2104450" cy="678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31FA8-3488-40A6-8F09-0DB18EAD8232}">
      <dsp:nvSpPr>
        <dsp:cNvPr id="0" name=""/>
        <dsp:cNvSpPr/>
      </dsp:nvSpPr>
      <dsp:spPr>
        <a:xfrm>
          <a:off x="1607109" y="0"/>
          <a:ext cx="1665348" cy="925193"/>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Impediment Model</a:t>
          </a:r>
          <a:endParaRPr lang="en-US" sz="2100" kern="1200" dirty="0"/>
        </a:p>
      </dsp:txBody>
      <dsp:txXfrm>
        <a:off x="1634207" y="27098"/>
        <a:ext cx="1611152" cy="870997"/>
      </dsp:txXfrm>
    </dsp:sp>
    <dsp:sp modelId="{4C2D6C87-8284-4B3F-99C0-91D1A6EA2B14}">
      <dsp:nvSpPr>
        <dsp:cNvPr id="0" name=""/>
        <dsp:cNvSpPr/>
      </dsp:nvSpPr>
      <dsp:spPr>
        <a:xfrm>
          <a:off x="3993436" y="0"/>
          <a:ext cx="2792406" cy="925193"/>
        </a:xfrm>
        <a:prstGeom prst="roundRect">
          <a:avLst>
            <a:gd name="adj" fmla="val 10000"/>
          </a:avLst>
        </a:prstGeom>
        <a:solidFill>
          <a:schemeClr val="accent3">
            <a:tint val="40000"/>
            <a:alpha val="90000"/>
            <a:hueOff val="4595344"/>
            <a:satOff val="-11137"/>
            <a:lumOff val="-1466"/>
            <a:alphaOff val="0"/>
          </a:schemeClr>
        </a:solidFill>
        <a:ln w="19050" cap="flat" cmpd="sng" algn="ctr">
          <a:solidFill>
            <a:schemeClr val="accent3">
              <a:tint val="40000"/>
              <a:alpha val="90000"/>
              <a:hueOff val="4595344"/>
              <a:satOff val="-11137"/>
              <a:lumOff val="-14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Strength Based</a:t>
          </a:r>
        </a:p>
        <a:p>
          <a:pPr lvl="0" algn="ctr" defTabSz="933450">
            <a:lnSpc>
              <a:spcPct val="90000"/>
            </a:lnSpc>
            <a:spcBef>
              <a:spcPct val="0"/>
            </a:spcBef>
            <a:spcAft>
              <a:spcPct val="35000"/>
            </a:spcAft>
          </a:pPr>
          <a:r>
            <a:rPr lang="en-US" sz="2100" kern="1200" dirty="0" smtClean="0"/>
            <a:t>Model</a:t>
          </a:r>
          <a:endParaRPr lang="en-US" sz="2100" kern="1200" dirty="0"/>
        </a:p>
      </dsp:txBody>
      <dsp:txXfrm>
        <a:off x="4020534" y="27098"/>
        <a:ext cx="2738210" cy="870997"/>
      </dsp:txXfrm>
    </dsp:sp>
    <dsp:sp modelId="{149F792A-E741-4B9D-BA69-D85C73256996}">
      <dsp:nvSpPr>
        <dsp:cNvPr id="0" name=""/>
        <dsp:cNvSpPr/>
      </dsp:nvSpPr>
      <dsp:spPr>
        <a:xfrm>
          <a:off x="3577352" y="3932073"/>
          <a:ext cx="693895" cy="693895"/>
        </a:xfrm>
        <a:prstGeom prst="triangle">
          <a:avLst/>
        </a:prstGeom>
        <a:solidFill>
          <a:schemeClr val="accent3">
            <a:tint val="40000"/>
            <a:alpha val="90000"/>
            <a:hueOff val="9190689"/>
            <a:satOff val="-22275"/>
            <a:lumOff val="-2931"/>
            <a:alphaOff val="0"/>
          </a:schemeClr>
        </a:solidFill>
        <a:ln w="19050" cap="flat" cmpd="sng" algn="ctr">
          <a:solidFill>
            <a:schemeClr val="accent3">
              <a:tint val="40000"/>
              <a:alpha val="90000"/>
              <a:hueOff val="9190689"/>
              <a:satOff val="-22275"/>
              <a:lumOff val="-2931"/>
              <a:alphaOff val="0"/>
            </a:schemeClr>
          </a:solidFill>
          <a:prstDash val="solid"/>
        </a:ln>
        <a:effectLst/>
      </dsp:spPr>
      <dsp:style>
        <a:lnRef idx="2">
          <a:scrgbClr r="0" g="0" b="0"/>
        </a:lnRef>
        <a:fillRef idx="1">
          <a:scrgbClr r="0" g="0" b="0"/>
        </a:fillRef>
        <a:effectRef idx="0">
          <a:scrgbClr r="0" g="0" b="0"/>
        </a:effectRef>
        <a:fontRef idx="minor"/>
      </dsp:style>
    </dsp:sp>
    <dsp:sp modelId="{C26C1B83-3784-4D93-A486-CDD347D6AC68}">
      <dsp:nvSpPr>
        <dsp:cNvPr id="0" name=""/>
        <dsp:cNvSpPr/>
      </dsp:nvSpPr>
      <dsp:spPr>
        <a:xfrm rot="240000">
          <a:off x="1841978" y="3634731"/>
          <a:ext cx="4164643" cy="291220"/>
        </a:xfrm>
        <a:prstGeom prst="rect">
          <a:avLst/>
        </a:prstGeom>
        <a:solidFill>
          <a:schemeClr val="accent3">
            <a:tint val="40000"/>
            <a:alpha val="90000"/>
            <a:hueOff val="13786033"/>
            <a:satOff val="-33412"/>
            <a:lumOff val="-4397"/>
            <a:alphaOff val="0"/>
          </a:schemeClr>
        </a:solidFill>
        <a:ln w="19050" cap="flat" cmpd="sng" algn="ctr">
          <a:solidFill>
            <a:schemeClr val="accent3">
              <a:tint val="40000"/>
              <a:alpha val="90000"/>
              <a:hueOff val="13786033"/>
              <a:satOff val="-33412"/>
              <a:lumOff val="-4397"/>
              <a:alphaOff val="0"/>
            </a:schemeClr>
          </a:solidFill>
          <a:prstDash val="solid"/>
        </a:ln>
        <a:effectLst/>
      </dsp:spPr>
      <dsp:style>
        <a:lnRef idx="2">
          <a:scrgbClr r="0" g="0" b="0"/>
        </a:lnRef>
        <a:fillRef idx="1">
          <a:scrgbClr r="0" g="0" b="0"/>
        </a:fillRef>
        <a:effectRef idx="0">
          <a:scrgbClr r="0" g="0" b="0"/>
        </a:effectRef>
        <a:fontRef idx="minor"/>
      </dsp:style>
    </dsp:sp>
    <dsp:sp modelId="{7CC96DFF-CB62-4F47-BC14-36A08484D279}">
      <dsp:nvSpPr>
        <dsp:cNvPr id="0" name=""/>
        <dsp:cNvSpPr/>
      </dsp:nvSpPr>
      <dsp:spPr>
        <a:xfrm rot="240000">
          <a:off x="4316185" y="2463813"/>
          <a:ext cx="1714251" cy="12156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Investigate and prepare for college &amp; career</a:t>
          </a:r>
          <a:endParaRPr lang="en-US" sz="1700" b="1" kern="1200" dirty="0"/>
        </a:p>
      </dsp:txBody>
      <dsp:txXfrm>
        <a:off x="4375529" y="2523157"/>
        <a:ext cx="1595563" cy="1096972"/>
      </dsp:txXfrm>
    </dsp:sp>
    <dsp:sp modelId="{C87CD7A2-F795-4178-A6BC-6799508378D3}">
      <dsp:nvSpPr>
        <dsp:cNvPr id="0" name=""/>
        <dsp:cNvSpPr/>
      </dsp:nvSpPr>
      <dsp:spPr>
        <a:xfrm rot="240000">
          <a:off x="4408705" y="1205549"/>
          <a:ext cx="1714251" cy="1215660"/>
        </a:xfrm>
        <a:prstGeom prst="roundRect">
          <a:avLst/>
        </a:prstGeom>
        <a:solidFill>
          <a:schemeClr val="accent3">
            <a:hueOff val="7004755"/>
            <a:satOff val="-11838"/>
            <a:lumOff val="-9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Improve affective strength</a:t>
          </a:r>
          <a:endParaRPr lang="en-US" sz="1700" b="1" kern="1200" dirty="0"/>
        </a:p>
      </dsp:txBody>
      <dsp:txXfrm>
        <a:off x="4468049" y="1264893"/>
        <a:ext cx="1595563" cy="1096972"/>
      </dsp:txXfrm>
    </dsp:sp>
    <dsp:sp modelId="{C316E5EA-FF51-41AD-AC52-A31A4D0ADEDA}">
      <dsp:nvSpPr>
        <dsp:cNvPr id="0" name=""/>
        <dsp:cNvSpPr/>
      </dsp:nvSpPr>
      <dsp:spPr>
        <a:xfrm rot="240000">
          <a:off x="1933811" y="2297278"/>
          <a:ext cx="1714251" cy="1215660"/>
        </a:xfrm>
        <a:prstGeom prst="roundRect">
          <a:avLst/>
        </a:prstGeom>
        <a:solidFill>
          <a:schemeClr val="accent3">
            <a:hueOff val="14009509"/>
            <a:satOff val="-23676"/>
            <a:lumOff val="-1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Modify or eliminate impediment</a:t>
          </a:r>
          <a:endParaRPr lang="en-US" sz="1700" b="1" kern="1200" dirty="0"/>
        </a:p>
      </dsp:txBody>
      <dsp:txXfrm>
        <a:off x="1993155" y="2356622"/>
        <a:ext cx="1595563" cy="1096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31FA8-3488-40A6-8F09-0DB18EAD8232}">
      <dsp:nvSpPr>
        <dsp:cNvPr id="0" name=""/>
        <dsp:cNvSpPr/>
      </dsp:nvSpPr>
      <dsp:spPr>
        <a:xfrm>
          <a:off x="1012304" y="0"/>
          <a:ext cx="1463040" cy="812800"/>
        </a:xfrm>
        <a:prstGeom prst="roundRect">
          <a:avLst>
            <a:gd name="adj" fmla="val 1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Impediment Model</a:t>
          </a:r>
          <a:endParaRPr lang="en-US" sz="1800" kern="1200" dirty="0"/>
        </a:p>
      </dsp:txBody>
      <dsp:txXfrm>
        <a:off x="1036110" y="23806"/>
        <a:ext cx="1415428" cy="765188"/>
      </dsp:txXfrm>
    </dsp:sp>
    <dsp:sp modelId="{4C2D6C87-8284-4B3F-99C0-91D1A6EA2B14}">
      <dsp:nvSpPr>
        <dsp:cNvPr id="0" name=""/>
        <dsp:cNvSpPr/>
      </dsp:nvSpPr>
      <dsp:spPr>
        <a:xfrm>
          <a:off x="3108737" y="0"/>
          <a:ext cx="2453181" cy="812800"/>
        </a:xfrm>
        <a:prstGeom prst="roundRect">
          <a:avLst>
            <a:gd name="adj" fmla="val 10000"/>
          </a:avLst>
        </a:prstGeom>
        <a:solidFill>
          <a:schemeClr val="accent3">
            <a:tint val="40000"/>
            <a:alpha val="90000"/>
            <a:hueOff val="4595344"/>
            <a:satOff val="-11137"/>
            <a:lumOff val="-1466"/>
            <a:alphaOff val="0"/>
          </a:schemeClr>
        </a:solidFill>
        <a:ln w="19050" cap="flat" cmpd="sng" algn="ctr">
          <a:solidFill>
            <a:schemeClr val="accent3">
              <a:tint val="40000"/>
              <a:alpha val="90000"/>
              <a:hueOff val="4595344"/>
              <a:satOff val="-11137"/>
              <a:lumOff val="-14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Strength-based</a:t>
          </a:r>
        </a:p>
        <a:p>
          <a:pPr lvl="0" algn="ctr" defTabSz="800100">
            <a:lnSpc>
              <a:spcPct val="90000"/>
            </a:lnSpc>
            <a:spcBef>
              <a:spcPct val="0"/>
            </a:spcBef>
            <a:spcAft>
              <a:spcPct val="35000"/>
            </a:spcAft>
          </a:pPr>
          <a:r>
            <a:rPr lang="en-US" sz="1800" kern="1200" dirty="0" smtClean="0"/>
            <a:t>Model</a:t>
          </a:r>
          <a:endParaRPr lang="en-US" sz="1800" kern="1200" dirty="0"/>
        </a:p>
      </dsp:txBody>
      <dsp:txXfrm>
        <a:off x="3132543" y="23806"/>
        <a:ext cx="2405569" cy="765188"/>
      </dsp:txXfrm>
    </dsp:sp>
    <dsp:sp modelId="{149F792A-E741-4B9D-BA69-D85C73256996}">
      <dsp:nvSpPr>
        <dsp:cNvPr id="0" name=""/>
        <dsp:cNvSpPr/>
      </dsp:nvSpPr>
      <dsp:spPr>
        <a:xfrm>
          <a:off x="2743200" y="3454400"/>
          <a:ext cx="609600" cy="609600"/>
        </a:xfrm>
        <a:prstGeom prst="triangle">
          <a:avLst/>
        </a:prstGeom>
        <a:solidFill>
          <a:schemeClr val="accent3">
            <a:tint val="40000"/>
            <a:alpha val="90000"/>
            <a:hueOff val="9190689"/>
            <a:satOff val="-22275"/>
            <a:lumOff val="-2931"/>
            <a:alphaOff val="0"/>
          </a:schemeClr>
        </a:solidFill>
        <a:ln w="19050" cap="flat" cmpd="sng" algn="ctr">
          <a:solidFill>
            <a:schemeClr val="accent3">
              <a:tint val="40000"/>
              <a:alpha val="90000"/>
              <a:hueOff val="9190689"/>
              <a:satOff val="-22275"/>
              <a:lumOff val="-2931"/>
              <a:alphaOff val="0"/>
            </a:schemeClr>
          </a:solidFill>
          <a:prstDash val="solid"/>
        </a:ln>
        <a:effectLst/>
      </dsp:spPr>
      <dsp:style>
        <a:lnRef idx="2">
          <a:scrgbClr r="0" g="0" b="0"/>
        </a:lnRef>
        <a:fillRef idx="1">
          <a:scrgbClr r="0" g="0" b="0"/>
        </a:fillRef>
        <a:effectRef idx="0">
          <a:scrgbClr r="0" g="0" b="0"/>
        </a:effectRef>
        <a:fontRef idx="minor"/>
      </dsp:style>
    </dsp:sp>
    <dsp:sp modelId="{C26C1B83-3784-4D93-A486-CDD347D6AC68}">
      <dsp:nvSpPr>
        <dsp:cNvPr id="0" name=""/>
        <dsp:cNvSpPr/>
      </dsp:nvSpPr>
      <dsp:spPr>
        <a:xfrm rot="240000">
          <a:off x="1218641" y="3193179"/>
          <a:ext cx="3658717" cy="255842"/>
        </a:xfrm>
        <a:prstGeom prst="rect">
          <a:avLst/>
        </a:prstGeom>
        <a:solidFill>
          <a:schemeClr val="accent3">
            <a:tint val="40000"/>
            <a:alpha val="90000"/>
            <a:hueOff val="13786033"/>
            <a:satOff val="-33412"/>
            <a:lumOff val="-4397"/>
            <a:alphaOff val="0"/>
          </a:schemeClr>
        </a:solidFill>
        <a:ln w="19050" cap="flat" cmpd="sng" algn="ctr">
          <a:solidFill>
            <a:schemeClr val="accent3">
              <a:tint val="40000"/>
              <a:alpha val="90000"/>
              <a:hueOff val="13786033"/>
              <a:satOff val="-33412"/>
              <a:lumOff val="-4397"/>
              <a:alphaOff val="0"/>
            </a:schemeClr>
          </a:solidFill>
          <a:prstDash val="solid"/>
        </a:ln>
        <a:effectLst/>
      </dsp:spPr>
      <dsp:style>
        <a:lnRef idx="2">
          <a:scrgbClr r="0" g="0" b="0"/>
        </a:lnRef>
        <a:fillRef idx="1">
          <a:scrgbClr r="0" g="0" b="0"/>
        </a:fillRef>
        <a:effectRef idx="0">
          <a:scrgbClr r="0" g="0" b="0"/>
        </a:effectRef>
        <a:fontRef idx="minor"/>
      </dsp:style>
    </dsp:sp>
    <dsp:sp modelId="{7CC96DFF-CB62-4F47-BC14-36A08484D279}">
      <dsp:nvSpPr>
        <dsp:cNvPr id="0" name=""/>
        <dsp:cNvSpPr/>
      </dsp:nvSpPr>
      <dsp:spPr>
        <a:xfrm rot="240000">
          <a:off x="3392278" y="2164505"/>
          <a:ext cx="1506002" cy="10679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Programs &amp; Models</a:t>
          </a:r>
          <a:endParaRPr lang="en-US" sz="1800" kern="1200" dirty="0"/>
        </a:p>
      </dsp:txBody>
      <dsp:txXfrm>
        <a:off x="3444412" y="2216639"/>
        <a:ext cx="1401734" cy="963712"/>
      </dsp:txXfrm>
    </dsp:sp>
    <dsp:sp modelId="{C87CD7A2-F795-4178-A6BC-6799508378D3}">
      <dsp:nvSpPr>
        <dsp:cNvPr id="0" name=""/>
        <dsp:cNvSpPr/>
      </dsp:nvSpPr>
      <dsp:spPr>
        <a:xfrm rot="240000">
          <a:off x="3473558" y="1059097"/>
          <a:ext cx="1506002" cy="1067980"/>
        </a:xfrm>
        <a:prstGeom prst="roundRect">
          <a:avLst/>
        </a:prstGeom>
        <a:solidFill>
          <a:schemeClr val="accent3">
            <a:hueOff val="7004755"/>
            <a:satOff val="-11838"/>
            <a:lumOff val="-9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Learning Experiences</a:t>
          </a:r>
          <a:endParaRPr lang="en-US" sz="1800" kern="1200" dirty="0"/>
        </a:p>
      </dsp:txBody>
      <dsp:txXfrm>
        <a:off x="3525692" y="1111231"/>
        <a:ext cx="1401734" cy="963712"/>
      </dsp:txXfrm>
    </dsp:sp>
    <dsp:sp modelId="{C316E5EA-FF51-41AD-AC52-A31A4D0ADEDA}">
      <dsp:nvSpPr>
        <dsp:cNvPr id="0" name=""/>
        <dsp:cNvSpPr/>
      </dsp:nvSpPr>
      <dsp:spPr>
        <a:xfrm rot="240000">
          <a:off x="1299318" y="2018201"/>
          <a:ext cx="1506002" cy="1067980"/>
        </a:xfrm>
        <a:prstGeom prst="roundRect">
          <a:avLst/>
        </a:prstGeom>
        <a:solidFill>
          <a:schemeClr val="accent3">
            <a:hueOff val="14009509"/>
            <a:satOff val="-23676"/>
            <a:lumOff val="-1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Interventions &amp; Behavior Modification</a:t>
          </a:r>
          <a:endParaRPr lang="en-US" sz="1800" kern="1200" dirty="0"/>
        </a:p>
      </dsp:txBody>
      <dsp:txXfrm>
        <a:off x="1351452" y="2070335"/>
        <a:ext cx="1401734" cy="963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39D46-3D40-48A0-9658-5D9043AE62A3}">
      <dsp:nvSpPr>
        <dsp:cNvPr id="0" name=""/>
        <dsp:cNvSpPr/>
      </dsp:nvSpPr>
      <dsp:spPr>
        <a:xfrm>
          <a:off x="2724334" y="1025277"/>
          <a:ext cx="1776082" cy="8880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Colorado Career &amp; Technical Education (CTE)</a:t>
          </a:r>
          <a:endParaRPr lang="en-US" sz="1900" kern="1200" dirty="0">
            <a:solidFill>
              <a:srgbClr val="000000"/>
            </a:solidFill>
          </a:endParaRPr>
        </a:p>
      </dsp:txBody>
      <dsp:txXfrm>
        <a:off x="2750344" y="1051287"/>
        <a:ext cx="1724062" cy="836021"/>
      </dsp:txXfrm>
    </dsp:sp>
    <dsp:sp modelId="{10B78C6C-4390-408A-87F9-0DF60ABCB20B}">
      <dsp:nvSpPr>
        <dsp:cNvPr id="0" name=""/>
        <dsp:cNvSpPr/>
      </dsp:nvSpPr>
      <dsp:spPr>
        <a:xfrm>
          <a:off x="2724334" y="2046524"/>
          <a:ext cx="1776082" cy="8880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NAGC</a:t>
          </a:r>
          <a:endParaRPr lang="en-US" sz="1900" kern="1200" dirty="0">
            <a:solidFill>
              <a:srgbClr val="000000"/>
            </a:solidFill>
          </a:endParaRPr>
        </a:p>
      </dsp:txBody>
      <dsp:txXfrm>
        <a:off x="2750344" y="2072534"/>
        <a:ext cx="1724062" cy="836021"/>
      </dsp:txXfrm>
    </dsp:sp>
    <dsp:sp modelId="{BA05ACDB-1273-413D-AA64-8C2D0EC07309}">
      <dsp:nvSpPr>
        <dsp:cNvPr id="0" name=""/>
        <dsp:cNvSpPr/>
      </dsp:nvSpPr>
      <dsp:spPr>
        <a:xfrm rot="17350740">
          <a:off x="3774372" y="1455982"/>
          <a:ext cx="2162521" cy="26630"/>
        </a:xfrm>
        <a:custGeom>
          <a:avLst/>
          <a:gdLst/>
          <a:ahLst/>
          <a:cxnLst/>
          <a:rect l="0" t="0" r="0" b="0"/>
          <a:pathLst>
            <a:path>
              <a:moveTo>
                <a:pt x="0" y="13315"/>
              </a:moveTo>
              <a:lnTo>
                <a:pt x="2162521" y="133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801570" y="1415234"/>
        <a:ext cx="108126" cy="108126"/>
      </dsp:txXfrm>
    </dsp:sp>
    <dsp:sp modelId="{4C66C4E8-22A7-4038-9319-41A10576B698}">
      <dsp:nvSpPr>
        <dsp:cNvPr id="0" name=""/>
        <dsp:cNvSpPr/>
      </dsp:nvSpPr>
      <dsp:spPr>
        <a:xfrm>
          <a:off x="5210849" y="4029"/>
          <a:ext cx="1776082" cy="8880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Personal Competence</a:t>
          </a:r>
          <a:endParaRPr lang="en-US" sz="1900" kern="1200" dirty="0"/>
        </a:p>
      </dsp:txBody>
      <dsp:txXfrm>
        <a:off x="5236859" y="30039"/>
        <a:ext cx="1724062" cy="836021"/>
      </dsp:txXfrm>
    </dsp:sp>
    <dsp:sp modelId="{7743BEEF-334E-4DC0-B548-1800A51C6099}">
      <dsp:nvSpPr>
        <dsp:cNvPr id="0" name=""/>
        <dsp:cNvSpPr/>
      </dsp:nvSpPr>
      <dsp:spPr>
        <a:xfrm rot="18289469">
          <a:off x="4233608" y="1966605"/>
          <a:ext cx="1244050" cy="26630"/>
        </a:xfrm>
        <a:custGeom>
          <a:avLst/>
          <a:gdLst/>
          <a:ahLst/>
          <a:cxnLst/>
          <a:rect l="0" t="0" r="0" b="0"/>
          <a:pathLst>
            <a:path>
              <a:moveTo>
                <a:pt x="0" y="13315"/>
              </a:moveTo>
              <a:lnTo>
                <a:pt x="1244050" y="133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532" y="1948820"/>
        <a:ext cx="62202" cy="62202"/>
      </dsp:txXfrm>
    </dsp:sp>
    <dsp:sp modelId="{E174A931-0A99-4935-A441-435601788CAC}">
      <dsp:nvSpPr>
        <dsp:cNvPr id="0" name=""/>
        <dsp:cNvSpPr/>
      </dsp:nvSpPr>
      <dsp:spPr>
        <a:xfrm>
          <a:off x="5210849" y="1025277"/>
          <a:ext cx="1776082" cy="8880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Social Competence</a:t>
          </a:r>
          <a:endParaRPr lang="en-US" sz="1900" kern="1200" dirty="0"/>
        </a:p>
      </dsp:txBody>
      <dsp:txXfrm>
        <a:off x="5236859" y="1051287"/>
        <a:ext cx="1724062" cy="836021"/>
      </dsp:txXfrm>
    </dsp:sp>
    <dsp:sp modelId="{1D7C08A2-9ADB-49CA-A740-FDD3C47A59FB}">
      <dsp:nvSpPr>
        <dsp:cNvPr id="0" name=""/>
        <dsp:cNvSpPr/>
      </dsp:nvSpPr>
      <dsp:spPr>
        <a:xfrm>
          <a:off x="4500417" y="2477229"/>
          <a:ext cx="710432" cy="26630"/>
        </a:xfrm>
        <a:custGeom>
          <a:avLst/>
          <a:gdLst/>
          <a:ahLst/>
          <a:cxnLst/>
          <a:rect l="0" t="0" r="0" b="0"/>
          <a:pathLst>
            <a:path>
              <a:moveTo>
                <a:pt x="0" y="13315"/>
              </a:moveTo>
              <a:lnTo>
                <a:pt x="710432" y="133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7872" y="2472784"/>
        <a:ext cx="35521" cy="35521"/>
      </dsp:txXfrm>
    </dsp:sp>
    <dsp:sp modelId="{87F5D8A0-0765-402B-B89E-4532C1790080}">
      <dsp:nvSpPr>
        <dsp:cNvPr id="0" name=""/>
        <dsp:cNvSpPr/>
      </dsp:nvSpPr>
      <dsp:spPr>
        <a:xfrm>
          <a:off x="5210849" y="2046524"/>
          <a:ext cx="1776082" cy="8880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Communication Competence</a:t>
          </a:r>
          <a:endParaRPr lang="en-US" sz="1900" kern="1200" dirty="0"/>
        </a:p>
      </dsp:txBody>
      <dsp:txXfrm>
        <a:off x="5236859" y="2072534"/>
        <a:ext cx="1724062" cy="836021"/>
      </dsp:txXfrm>
    </dsp:sp>
    <dsp:sp modelId="{B6591B9A-1422-4BC9-9414-5B9392C1D738}">
      <dsp:nvSpPr>
        <dsp:cNvPr id="0" name=""/>
        <dsp:cNvSpPr/>
      </dsp:nvSpPr>
      <dsp:spPr>
        <a:xfrm rot="3310531">
          <a:off x="4233608" y="2987853"/>
          <a:ext cx="1244050" cy="26630"/>
        </a:xfrm>
        <a:custGeom>
          <a:avLst/>
          <a:gdLst/>
          <a:ahLst/>
          <a:cxnLst/>
          <a:rect l="0" t="0" r="0" b="0"/>
          <a:pathLst>
            <a:path>
              <a:moveTo>
                <a:pt x="0" y="13315"/>
              </a:moveTo>
              <a:lnTo>
                <a:pt x="1244050" y="133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4532" y="2970067"/>
        <a:ext cx="62202" cy="62202"/>
      </dsp:txXfrm>
    </dsp:sp>
    <dsp:sp modelId="{436CEBE4-C2C1-4EE1-AAEB-0AD493B43A5B}">
      <dsp:nvSpPr>
        <dsp:cNvPr id="0" name=""/>
        <dsp:cNvSpPr/>
      </dsp:nvSpPr>
      <dsp:spPr>
        <a:xfrm>
          <a:off x="5210849" y="3067771"/>
          <a:ext cx="1776082" cy="8880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Cultural Competence</a:t>
          </a:r>
          <a:endParaRPr lang="en-US" sz="1900" kern="1200" dirty="0"/>
        </a:p>
      </dsp:txBody>
      <dsp:txXfrm>
        <a:off x="5236859" y="3093781"/>
        <a:ext cx="1724062" cy="836021"/>
      </dsp:txXfrm>
    </dsp:sp>
    <dsp:sp modelId="{114B2A0A-72FB-4B50-B461-E6FB085FA618}">
      <dsp:nvSpPr>
        <dsp:cNvPr id="0" name=""/>
        <dsp:cNvSpPr/>
      </dsp:nvSpPr>
      <dsp:spPr>
        <a:xfrm rot="4249260">
          <a:off x="3774372" y="3498476"/>
          <a:ext cx="2162521" cy="26630"/>
        </a:xfrm>
        <a:custGeom>
          <a:avLst/>
          <a:gdLst/>
          <a:ahLst/>
          <a:cxnLst/>
          <a:rect l="0" t="0" r="0" b="0"/>
          <a:pathLst>
            <a:path>
              <a:moveTo>
                <a:pt x="0" y="13315"/>
              </a:moveTo>
              <a:lnTo>
                <a:pt x="2162521" y="13315"/>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801570" y="3457729"/>
        <a:ext cx="108126" cy="108126"/>
      </dsp:txXfrm>
    </dsp:sp>
    <dsp:sp modelId="{E2018DC6-362D-4025-9329-4FB2CC35FFF4}">
      <dsp:nvSpPr>
        <dsp:cNvPr id="0" name=""/>
        <dsp:cNvSpPr/>
      </dsp:nvSpPr>
      <dsp:spPr>
        <a:xfrm>
          <a:off x="5210849" y="4089018"/>
          <a:ext cx="1776082" cy="88804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smtClean="0"/>
            <a:t>Leadership</a:t>
          </a:r>
          <a:endParaRPr lang="en-US" sz="1900" kern="1200" dirty="0"/>
        </a:p>
      </dsp:txBody>
      <dsp:txXfrm>
        <a:off x="5236859" y="4115028"/>
        <a:ext cx="1724062" cy="836021"/>
      </dsp:txXfrm>
    </dsp:sp>
    <dsp:sp modelId="{6A8669E0-4018-40F6-A42C-45DE549FB6C5}">
      <dsp:nvSpPr>
        <dsp:cNvPr id="0" name=""/>
        <dsp:cNvSpPr/>
      </dsp:nvSpPr>
      <dsp:spPr>
        <a:xfrm>
          <a:off x="7469049" y="3420963"/>
          <a:ext cx="1776082" cy="8880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Colorado Gifted Leadership Standards</a:t>
          </a:r>
          <a:endParaRPr lang="en-US" sz="1900" kern="1200" dirty="0">
            <a:solidFill>
              <a:srgbClr val="000000"/>
            </a:solidFill>
          </a:endParaRPr>
        </a:p>
      </dsp:txBody>
      <dsp:txXfrm>
        <a:off x="7495059" y="3446973"/>
        <a:ext cx="1724062" cy="836021"/>
      </dsp:txXfrm>
    </dsp:sp>
    <dsp:sp modelId="{DEFAFC03-72F7-4FCB-B665-692A43A7B10A}">
      <dsp:nvSpPr>
        <dsp:cNvPr id="0" name=""/>
        <dsp:cNvSpPr/>
      </dsp:nvSpPr>
      <dsp:spPr>
        <a:xfrm>
          <a:off x="7409692" y="2023009"/>
          <a:ext cx="1776082" cy="8880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Colorado Health Standards</a:t>
          </a:r>
          <a:endParaRPr lang="en-US" sz="1900" kern="1200" dirty="0">
            <a:solidFill>
              <a:srgbClr val="000000"/>
            </a:solidFill>
          </a:endParaRPr>
        </a:p>
      </dsp:txBody>
      <dsp:txXfrm>
        <a:off x="7435702" y="2049019"/>
        <a:ext cx="1724062" cy="836021"/>
      </dsp:txXfrm>
    </dsp:sp>
    <dsp:sp modelId="{7A4AC894-318D-4248-90B7-4C5A79166238}">
      <dsp:nvSpPr>
        <dsp:cNvPr id="0" name=""/>
        <dsp:cNvSpPr/>
      </dsp:nvSpPr>
      <dsp:spPr>
        <a:xfrm>
          <a:off x="7402037" y="1134967"/>
          <a:ext cx="1776082" cy="88804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Colorado Civics</a:t>
          </a:r>
        </a:p>
        <a:p>
          <a:pPr lvl="0" algn="ctr" defTabSz="844550">
            <a:lnSpc>
              <a:spcPct val="90000"/>
            </a:lnSpc>
            <a:spcBef>
              <a:spcPct val="0"/>
            </a:spcBef>
            <a:spcAft>
              <a:spcPct val="35000"/>
            </a:spcAft>
          </a:pPr>
          <a:r>
            <a:rPr lang="en-US" sz="1900" kern="1200" dirty="0" smtClean="0">
              <a:solidFill>
                <a:srgbClr val="000000"/>
              </a:solidFill>
            </a:rPr>
            <a:t>Standards</a:t>
          </a:r>
          <a:endParaRPr lang="en-US" sz="1900" kern="1200" dirty="0">
            <a:solidFill>
              <a:srgbClr val="000000"/>
            </a:solidFill>
          </a:endParaRPr>
        </a:p>
      </dsp:txBody>
      <dsp:txXfrm>
        <a:off x="7428047" y="1160977"/>
        <a:ext cx="1724062" cy="83602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396965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335928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Scenario, which qualitative</a:t>
            </a:r>
            <a:r>
              <a:rPr lang="en-US" baseline="0" dirty="0" smtClean="0"/>
              <a:t> evaluations are best? </a:t>
            </a:r>
            <a:r>
              <a:rPr lang="en-US" sz="1200" dirty="0" smtClean="0"/>
              <a:t>Imagine you have an irritating rash on your forehead, and you go to the doctor for some relief.  Which would you rather the doctor do?</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246477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151212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477608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114215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247760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1142154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357793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215532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47760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4168003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114215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2477608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diversity examples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1962596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1237379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413362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2477608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2477608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2914290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2902496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220467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087778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3727188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2346490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a:p>
        </p:txBody>
      </p:sp>
    </p:spTree>
    <p:extLst>
      <p:ext uri="{BB962C8B-B14F-4D97-AF65-F5344CB8AC3E}">
        <p14:creationId xmlns:p14="http://schemas.microsoft.com/office/powerpoint/2010/main" val="3998876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job as teachers and parents is not to protect our children from pain and failure, but to teach them how to face and overcome them through a growth mindset. </a:t>
            </a:r>
            <a:endParaRPr lang="en-US" dirty="0"/>
          </a:p>
        </p:txBody>
      </p:sp>
      <p:sp>
        <p:nvSpPr>
          <p:cNvPr id="4" name="Slide Number Placeholder 3"/>
          <p:cNvSpPr>
            <a:spLocks noGrp="1"/>
          </p:cNvSpPr>
          <p:nvPr>
            <p:ph type="sldNum" sz="quarter" idx="10"/>
          </p:nvPr>
        </p:nvSpPr>
        <p:spPr/>
        <p:txBody>
          <a:bodyPr/>
          <a:lstStyle/>
          <a:p>
            <a:fld id="{78D30FF4-6EFB-4A18-B65E-FEF86E1081E0}" type="slidenum">
              <a:rPr lang="en-US" smtClean="0"/>
              <a:t>46</a:t>
            </a:fld>
            <a:endParaRPr lang="en-US"/>
          </a:p>
        </p:txBody>
      </p:sp>
    </p:spTree>
    <p:extLst>
      <p:ext uri="{BB962C8B-B14F-4D97-AF65-F5344CB8AC3E}">
        <p14:creationId xmlns:p14="http://schemas.microsoft.com/office/powerpoint/2010/main" val="71759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168600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342981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255561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353533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286262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1/16/2018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1070236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72" r:id="rId10"/>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hoagiesgifted.org/eric/e626.html"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4.jpeg"/><Relationship Id="rId4" Type="http://schemas.openxmlformats.org/officeDocument/2006/relationships/image" Target="../media/image45.jp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sites/default/files/icappromisingpractices/CAREER%20STANDARDS%20AND%20INDICATORS.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37.jpeg"/><Relationship Id="rId7"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kZlXWp6vFd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OR…</a:t>
            </a:r>
          </a:p>
          <a:p>
            <a:r>
              <a:rPr lang="en-US" dirty="0" smtClean="0"/>
              <a:t>Creating Affective Programming and Goals for Gifted Students isn’t as Hard as it Sounds</a:t>
            </a:r>
            <a:endParaRPr lang="en-US" dirty="0"/>
          </a:p>
        </p:txBody>
      </p:sp>
      <p:sp>
        <p:nvSpPr>
          <p:cNvPr id="5" name="Title 4"/>
          <p:cNvSpPr>
            <a:spLocks noGrp="1"/>
          </p:cNvSpPr>
          <p:nvPr>
            <p:ph type="title"/>
          </p:nvPr>
        </p:nvSpPr>
        <p:spPr/>
        <p:txBody>
          <a:bodyPr/>
          <a:lstStyle/>
          <a:p>
            <a:r>
              <a:rPr lang="en-US" dirty="0" smtClean="0"/>
              <a:t>The Effects of Affective Effectiveness on Effective Affects</a:t>
            </a:r>
            <a:endParaRPr lang="en-US" dirty="0"/>
          </a:p>
        </p:txBody>
      </p:sp>
      <p:sp>
        <p:nvSpPr>
          <p:cNvPr id="7" name="Text Placeholder 6"/>
          <p:cNvSpPr>
            <a:spLocks noGrp="1"/>
          </p:cNvSpPr>
          <p:nvPr>
            <p:ph type="body" sz="quarter" idx="10"/>
          </p:nvPr>
        </p:nvSpPr>
        <p:spPr/>
        <p:txBody>
          <a:bodyPr/>
          <a:lstStyle/>
          <a:p>
            <a:r>
              <a:rPr lang="en-US" dirty="0" smtClean="0"/>
              <a:t>State Gifted Education Directors’ Meeting September 17, 2015</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603"/>
            <a:ext cx="9144000" cy="1260682"/>
          </a:xfrm>
        </p:spPr>
        <p:txBody>
          <a:bodyPr/>
          <a:lstStyle/>
          <a:p>
            <a:r>
              <a:rPr lang="en-US" dirty="0" smtClean="0"/>
              <a:t>Qualitative Measures are Subjective</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7" name="Rectangle 6"/>
          <p:cNvSpPr/>
          <p:nvPr/>
        </p:nvSpPr>
        <p:spPr>
          <a:xfrm>
            <a:off x="0" y="5566348"/>
            <a:ext cx="9144000" cy="1288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0" y="5573886"/>
            <a:ext cx="9144000" cy="12606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dirty="0" smtClean="0"/>
              <a:t>As are Affective Dimensions</a:t>
            </a:r>
            <a:endParaRPr lang="en-US" dirty="0"/>
          </a:p>
        </p:txBody>
      </p:sp>
      <p:pic>
        <p:nvPicPr>
          <p:cNvPr id="3084" name="Picture 12" descr="Snake Charmer, Cobra, Snake, Baskets, Rept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14325"/>
            <a:ext cx="6096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43663" y="1314325"/>
            <a:ext cx="2471737" cy="3631763"/>
          </a:xfrm>
          <a:prstGeom prst="rect">
            <a:avLst/>
          </a:prstGeom>
          <a:noFill/>
        </p:spPr>
        <p:txBody>
          <a:bodyPr wrap="square" rtlCol="0">
            <a:spAutoFit/>
          </a:bodyPr>
          <a:lstStyle/>
          <a:p>
            <a:pPr algn="r"/>
            <a:r>
              <a:rPr lang="en-US" sz="2800" dirty="0" smtClean="0"/>
              <a:t>Subjectivity is the </a:t>
            </a:r>
            <a:r>
              <a:rPr lang="en-US" sz="2800" dirty="0"/>
              <a:t>fact that experience is unobservable to everyone but the person having it. </a:t>
            </a:r>
            <a:br>
              <a:rPr lang="en-US" sz="2800" dirty="0"/>
            </a:br>
            <a:r>
              <a:rPr lang="en-US" sz="1600" dirty="0"/>
              <a:t>Daniel Gilbert</a:t>
            </a:r>
          </a:p>
          <a:p>
            <a:endParaRPr lang="en-US" dirty="0"/>
          </a:p>
        </p:txBody>
      </p:sp>
    </p:spTree>
    <p:extLst>
      <p:ext uri="{BB962C8B-B14F-4D97-AF65-F5344CB8AC3E}">
        <p14:creationId xmlns:p14="http://schemas.microsoft.com/office/powerpoint/2010/main" val="33129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890657" y="2008414"/>
            <a:ext cx="2253343" cy="3072143"/>
          </a:xfrm>
        </p:spPr>
        <p:txBody>
          <a:bodyPr/>
          <a:lstStyle/>
          <a:p>
            <a:pPr lvl="1" algn="r"/>
            <a:r>
              <a:rPr lang="en-US" sz="1800" i="1" dirty="0" smtClean="0">
                <a:solidFill>
                  <a:schemeClr val="bg1"/>
                </a:solidFill>
              </a:rPr>
              <a:t>…if we are purging ourselves of all things that afford us [an]… approximation of the truth, then we need to discard… psychology and the physical sciences … law, economics, and history as well.  </a:t>
            </a:r>
            <a:endParaRPr lang="en-US" sz="1800" i="1" dirty="0">
              <a:solidFill>
                <a:schemeClr val="bg1"/>
              </a:solidFill>
            </a:endParaRPr>
          </a:p>
        </p:txBody>
      </p:sp>
      <p:sp>
        <p:nvSpPr>
          <p:cNvPr id="5" name="Footer Placeholder 4"/>
          <p:cNvSpPr>
            <a:spLocks noGrp="1"/>
          </p:cNvSpPr>
          <p:nvPr>
            <p:ph type="ftr" sz="quarter" idx="3"/>
          </p:nvPr>
        </p:nvSpPr>
        <p:spPr/>
        <p:txBody>
          <a:bodyPr/>
          <a:lstStyle/>
          <a:p>
            <a:fld id="{757A2F4E-5D54-B04B-91BD-7E78EE1FE9FD}" type="slidenum">
              <a:rPr lang="en-US" smtClean="0"/>
              <a:pPr/>
              <a:t>11</a:t>
            </a:fld>
            <a:endParaRPr lang="en-US" dirty="0" smtClean="0"/>
          </a:p>
        </p:txBody>
      </p:sp>
      <p:sp>
        <p:nvSpPr>
          <p:cNvPr id="6" name="Text Placeholder 5"/>
          <p:cNvSpPr>
            <a:spLocks noGrp="1"/>
          </p:cNvSpPr>
          <p:nvPr>
            <p:ph type="body" idx="10"/>
          </p:nvPr>
        </p:nvSpPr>
        <p:spPr>
          <a:xfrm>
            <a:off x="380998" y="457200"/>
            <a:ext cx="6096001" cy="1416710"/>
          </a:xfrm>
        </p:spPr>
        <p:txBody>
          <a:bodyPr>
            <a:normAutofit/>
          </a:bodyPr>
          <a:lstStyle/>
          <a:p>
            <a:pPr algn="ctr"/>
            <a:r>
              <a:rPr lang="en-US" dirty="0" smtClean="0"/>
              <a:t>The Argument FOR Subjective, Qualitative, </a:t>
            </a:r>
            <a:r>
              <a:rPr lang="en-US" i="1" dirty="0" smtClean="0"/>
              <a:t>Soft</a:t>
            </a:r>
            <a:r>
              <a:rPr lang="en-US" dirty="0" smtClean="0"/>
              <a:t> Measures</a:t>
            </a:r>
            <a:endParaRPr lang="en-US" dirty="0"/>
          </a:p>
        </p:txBody>
      </p:sp>
      <p:pic>
        <p:nvPicPr>
          <p:cNvPr id="12290" name="Picture 2" descr="http://ecx.images-amazon.com/images/I/416ie48vq-L._SX322_BO1,204,203,200_.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60129" y="74940"/>
            <a:ext cx="1168069" cy="179897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ew, Nähutensilien, Handarbeiten, Meter, Tailor'S Ch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8" y="178435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36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solidFill>
                  <a:schemeClr val="tx1"/>
                </a:solidFill>
              </a:rPr>
              <a:t>Imperfect tools are a real pain, but they sure beat pounding nails with your teeth. </a:t>
            </a:r>
          </a:p>
          <a:p>
            <a:r>
              <a:rPr lang="en-US" dirty="0">
                <a:solidFill>
                  <a:schemeClr val="tx1"/>
                </a:solidFill>
              </a:rPr>
              <a:t>There is no measurement that adheres to a standard of perfection. </a:t>
            </a:r>
            <a:endParaRPr lang="en-US" dirty="0" smtClean="0">
              <a:solidFill>
                <a:schemeClr val="tx1"/>
              </a:solidFill>
            </a:endParaRPr>
          </a:p>
          <a:p>
            <a:r>
              <a:rPr lang="en-US" dirty="0">
                <a:solidFill>
                  <a:schemeClr val="tx1"/>
                </a:solidFill>
              </a:rPr>
              <a:t>Accept a bit of fuzziness and stop complaining.</a:t>
            </a:r>
          </a:p>
        </p:txBody>
      </p:sp>
      <p:sp>
        <p:nvSpPr>
          <p:cNvPr id="4" name="Title 3"/>
          <p:cNvSpPr>
            <a:spLocks noGrp="1"/>
          </p:cNvSpPr>
          <p:nvPr>
            <p:ph type="title"/>
          </p:nvPr>
        </p:nvSpPr>
        <p:spPr/>
        <p:txBody>
          <a:bodyPr/>
          <a:lstStyle/>
          <a:p>
            <a:pPr algn="l"/>
            <a:r>
              <a:rPr lang="en-US" dirty="0" smtClean="0"/>
              <a:t>              Premise</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12</a:t>
            </a:fld>
            <a:endParaRPr lang="en-US" dirty="0" smtClean="0"/>
          </a:p>
        </p:txBody>
      </p:sp>
      <p:pic>
        <p:nvPicPr>
          <p:cNvPr id="5122" name="Picture 2" descr="Movie, Slide, Number, Countdown, Counting,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848" y="172243"/>
            <a:ext cx="3427412" cy="34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2116666"/>
            <a:ext cx="4038600" cy="4009813"/>
          </a:xfrm>
        </p:spPr>
        <p:txBody>
          <a:bodyPr/>
          <a:lstStyle/>
          <a:p>
            <a:pPr marL="45720" indent="0" algn="r">
              <a:buNone/>
            </a:pPr>
            <a:r>
              <a:rPr lang="en-US" sz="2800" dirty="0">
                <a:solidFill>
                  <a:schemeClr val="tx1"/>
                </a:solidFill>
              </a:rPr>
              <a:t>Of all the flawed measures of subjective experiences we can use, the honest, face to face report of an observant individual is the least flawed.</a:t>
            </a:r>
          </a:p>
        </p:txBody>
      </p:sp>
      <p:sp>
        <p:nvSpPr>
          <p:cNvPr id="4" name="Title 3"/>
          <p:cNvSpPr>
            <a:spLocks noGrp="1"/>
          </p:cNvSpPr>
          <p:nvPr>
            <p:ph type="title"/>
          </p:nvPr>
        </p:nvSpPr>
        <p:spPr/>
        <p:txBody>
          <a:bodyPr/>
          <a:lstStyle/>
          <a:p>
            <a:pPr algn="l"/>
            <a:r>
              <a:rPr lang="en-US" dirty="0" smtClean="0"/>
              <a:t>           Premise </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a:t>
            </a:fld>
            <a:endParaRPr lang="en-US" dirty="0" smtClean="0"/>
          </a:p>
        </p:txBody>
      </p:sp>
      <p:pic>
        <p:nvPicPr>
          <p:cNvPr id="4098" name="Picture 2" descr="Movie, Slide, Number, Countdown, Counting,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12862" y="355847"/>
            <a:ext cx="4239683" cy="42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2438400"/>
            <a:ext cx="4038600" cy="3688079"/>
          </a:xfrm>
        </p:spPr>
        <p:txBody>
          <a:bodyPr/>
          <a:lstStyle/>
          <a:p>
            <a:pPr marL="45720" indent="0" algn="r">
              <a:buNone/>
            </a:pPr>
            <a:r>
              <a:rPr lang="en-US" sz="2800" dirty="0">
                <a:solidFill>
                  <a:schemeClr val="tx1"/>
                </a:solidFill>
              </a:rPr>
              <a:t>“…imperfections in measurement are always a problem, but they are a devastating problem only when we don’t recognize them.”</a:t>
            </a:r>
          </a:p>
        </p:txBody>
      </p:sp>
      <p:sp>
        <p:nvSpPr>
          <p:cNvPr id="4" name="Title 3"/>
          <p:cNvSpPr>
            <a:spLocks noGrp="1"/>
          </p:cNvSpPr>
          <p:nvPr>
            <p:ph type="title"/>
          </p:nvPr>
        </p:nvSpPr>
        <p:spPr/>
        <p:txBody>
          <a:bodyPr/>
          <a:lstStyle/>
          <a:p>
            <a:pPr algn="l"/>
            <a:r>
              <a:rPr lang="en-US" dirty="0" smtClean="0"/>
              <a:t>          Premise </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6146" name="Picture 2" descr="Movie, Slide, Number, Countdown, Counting,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29175" y="355847"/>
            <a:ext cx="3933085" cy="393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1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04507" y="2681763"/>
            <a:ext cx="5416976" cy="1853661"/>
          </a:xfrm>
        </p:spPr>
        <p:txBody>
          <a:bodyPr/>
          <a:lstStyle/>
          <a:p>
            <a:r>
              <a:rPr lang="en-US" dirty="0" smtClean="0"/>
              <a:t>Observation</a:t>
            </a:r>
          </a:p>
          <a:p>
            <a:pPr lvl="1"/>
            <a:r>
              <a:rPr lang="en-US" dirty="0">
                <a:solidFill>
                  <a:schemeClr val="tx1"/>
                </a:solidFill>
              </a:rPr>
              <a:t>To collect information related to certain events, activities </a:t>
            </a:r>
            <a:r>
              <a:rPr lang="en-US" dirty="0" smtClean="0">
                <a:solidFill>
                  <a:schemeClr val="tx1"/>
                </a:solidFill>
              </a:rPr>
              <a:t>or behaviors</a:t>
            </a:r>
          </a:p>
          <a:p>
            <a:pPr marL="365760" lvl="1" indent="0">
              <a:buNone/>
            </a:pPr>
            <a:endParaRPr lang="en-US" dirty="0" smtClean="0">
              <a:solidFill>
                <a:schemeClr val="tx1"/>
              </a:solidFill>
            </a:endParaRPr>
          </a:p>
          <a:p>
            <a:pPr marL="365760" lvl="1" indent="0">
              <a:buNone/>
            </a:pPr>
            <a:r>
              <a:rPr lang="en-US" dirty="0" smtClean="0">
                <a:solidFill>
                  <a:schemeClr val="tx1"/>
                </a:solidFill>
              </a:rPr>
              <a:t>You can download a video of Dian </a:t>
            </a:r>
            <a:r>
              <a:rPr lang="en-US" dirty="0" err="1" smtClean="0">
                <a:solidFill>
                  <a:schemeClr val="tx1"/>
                </a:solidFill>
              </a:rPr>
              <a:t>Fossey</a:t>
            </a:r>
            <a:r>
              <a:rPr lang="en-US" dirty="0" smtClean="0">
                <a:solidFill>
                  <a:schemeClr val="tx1"/>
                </a:solidFill>
              </a:rPr>
              <a:t> with search words “in loving memory of” </a:t>
            </a:r>
          </a:p>
          <a:p>
            <a:pPr lvl="1"/>
            <a:endParaRPr lang="en-US" dirty="0" smtClean="0">
              <a:solidFill>
                <a:schemeClr val="tx1"/>
              </a:solidFill>
            </a:endParaRPr>
          </a:p>
        </p:txBody>
      </p:sp>
      <p:sp>
        <p:nvSpPr>
          <p:cNvPr id="4" name="Title 3"/>
          <p:cNvSpPr>
            <a:spLocks noGrp="1"/>
          </p:cNvSpPr>
          <p:nvPr>
            <p:ph type="title"/>
          </p:nvPr>
        </p:nvSpPr>
        <p:spPr/>
        <p:txBody>
          <a:bodyPr/>
          <a:lstStyle/>
          <a:p>
            <a:r>
              <a:rPr lang="en-US" dirty="0" smtClean="0"/>
              <a:t>What is the best type of measurement for the situation?</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226531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2781" y="2395728"/>
            <a:ext cx="5644929" cy="3658870"/>
          </a:xfrm>
        </p:spPr>
        <p:txBody>
          <a:bodyPr/>
          <a:lstStyle/>
          <a:p>
            <a:r>
              <a:rPr lang="en-US" dirty="0" smtClean="0"/>
              <a:t>Document (portfolio</a:t>
            </a:r>
            <a:r>
              <a:rPr lang="en-US" dirty="0"/>
              <a:t>, product </a:t>
            </a:r>
            <a:r>
              <a:rPr lang="en-US" dirty="0" smtClean="0"/>
              <a:t>review, journal, etc.)</a:t>
            </a:r>
            <a:endParaRPr lang="en-US" dirty="0"/>
          </a:p>
          <a:p>
            <a:pPr lvl="1"/>
            <a:r>
              <a:rPr lang="en-US" sz="2400" dirty="0">
                <a:solidFill>
                  <a:schemeClr val="tx1"/>
                </a:solidFill>
              </a:rPr>
              <a:t>To gather specific, detailed information that can be evaluated by a rubric or other predetermined </a:t>
            </a:r>
            <a:r>
              <a:rPr lang="en-US" sz="2400" dirty="0" smtClean="0">
                <a:solidFill>
                  <a:schemeClr val="tx1"/>
                </a:solidFill>
              </a:rPr>
              <a:t>measure</a:t>
            </a:r>
          </a:p>
          <a:p>
            <a:pPr marL="365760" lvl="1" indent="0">
              <a:buNone/>
            </a:pPr>
            <a:endParaRPr lang="en-US" sz="2400" dirty="0">
              <a:solidFill>
                <a:schemeClr val="tx1"/>
              </a:solidFill>
            </a:endParaRPr>
          </a:p>
          <a:p>
            <a:pPr marL="365760" lvl="1" indent="0">
              <a:buNone/>
            </a:pPr>
            <a:r>
              <a:rPr lang="en-US" sz="2400" dirty="0" smtClean="0">
                <a:solidFill>
                  <a:schemeClr val="tx1"/>
                </a:solidFill>
              </a:rPr>
              <a:t>You can download a video on Ann Frank from biography.com</a:t>
            </a:r>
            <a:endParaRPr lang="en-US" sz="2400" dirty="0">
              <a:solidFill>
                <a:schemeClr val="tx1"/>
              </a:solidFill>
            </a:endParaRPr>
          </a:p>
          <a:p>
            <a:pPr lvl="1"/>
            <a:endParaRPr lang="en-US" dirty="0"/>
          </a:p>
        </p:txBody>
      </p:sp>
      <p:sp>
        <p:nvSpPr>
          <p:cNvPr id="4" name="Title 3"/>
          <p:cNvSpPr>
            <a:spLocks noGrp="1"/>
          </p:cNvSpPr>
          <p:nvPr>
            <p:ph type="title"/>
          </p:nvPr>
        </p:nvSpPr>
        <p:spPr/>
        <p:txBody>
          <a:bodyPr/>
          <a:lstStyle/>
          <a:p>
            <a:r>
              <a:rPr lang="en-US" dirty="0" smtClean="0"/>
              <a:t>What is the best type of measurement for the situation?</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3200547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57399" y="1886388"/>
            <a:ext cx="6066693" cy="4026217"/>
          </a:xfrm>
        </p:spPr>
        <p:txBody>
          <a:bodyPr/>
          <a:lstStyle/>
          <a:p>
            <a:r>
              <a:rPr lang="en-US" dirty="0" smtClean="0"/>
              <a:t>Document (portfolio, product review, journal, etc.)</a:t>
            </a:r>
          </a:p>
          <a:p>
            <a:pPr lvl="1"/>
            <a:r>
              <a:rPr lang="en-US" sz="2400" dirty="0" smtClean="0">
                <a:solidFill>
                  <a:schemeClr val="tx1"/>
                </a:solidFill>
              </a:rPr>
              <a:t>To gather specific, detailed information that can be evaluated by a rubric or other predetermined measure</a:t>
            </a:r>
          </a:p>
          <a:p>
            <a:r>
              <a:rPr lang="en-US" dirty="0" smtClean="0"/>
              <a:t>Interviews</a:t>
            </a:r>
          </a:p>
          <a:p>
            <a:pPr lvl="1"/>
            <a:r>
              <a:rPr lang="en-US" dirty="0" smtClean="0"/>
              <a:t>Input gathered independently</a:t>
            </a:r>
          </a:p>
          <a:p>
            <a:pPr marL="365760" lvl="1" indent="0">
              <a:buNone/>
            </a:pPr>
            <a:endParaRPr lang="en-US" dirty="0"/>
          </a:p>
          <a:p>
            <a:pPr marL="365760" lvl="1" indent="0">
              <a:buNone/>
            </a:pPr>
            <a:r>
              <a:rPr lang="en-US" dirty="0" smtClean="0"/>
              <a:t>You can download a video from the movie Erin </a:t>
            </a:r>
            <a:r>
              <a:rPr lang="en-US" dirty="0" err="1"/>
              <a:t>Brockovich</a:t>
            </a:r>
            <a:r>
              <a:rPr lang="en-US" dirty="0"/>
              <a:t> </a:t>
            </a:r>
            <a:r>
              <a:rPr lang="en-US" dirty="0" smtClean="0"/>
              <a:t>“Ugly shoes” and edit for language. </a:t>
            </a:r>
          </a:p>
        </p:txBody>
      </p:sp>
      <p:sp>
        <p:nvSpPr>
          <p:cNvPr id="4" name="Title 3"/>
          <p:cNvSpPr>
            <a:spLocks noGrp="1"/>
          </p:cNvSpPr>
          <p:nvPr>
            <p:ph type="title"/>
          </p:nvPr>
        </p:nvSpPr>
        <p:spPr/>
        <p:txBody>
          <a:bodyPr/>
          <a:lstStyle/>
          <a:p>
            <a:r>
              <a:rPr lang="en-US" dirty="0" smtClean="0"/>
              <a:t>What is the best type of measurement for the situation?</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17</a:t>
            </a:fld>
            <a:endParaRPr lang="en-US" dirty="0" smtClean="0"/>
          </a:p>
        </p:txBody>
      </p:sp>
    </p:spTree>
    <p:extLst>
      <p:ext uri="{BB962C8B-B14F-4D97-AF65-F5344CB8AC3E}">
        <p14:creationId xmlns:p14="http://schemas.microsoft.com/office/powerpoint/2010/main" val="3797657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37195" y="2248805"/>
            <a:ext cx="3798774" cy="3268980"/>
          </a:xfrm>
        </p:spPr>
        <p:txBody>
          <a:bodyPr/>
          <a:lstStyle/>
          <a:p>
            <a:endParaRPr lang="en-US" dirty="0" smtClean="0"/>
          </a:p>
          <a:p>
            <a:r>
              <a:rPr lang="en-US" dirty="0" smtClean="0"/>
              <a:t>Self-evaluation</a:t>
            </a:r>
          </a:p>
          <a:p>
            <a:pPr lvl="1"/>
            <a:r>
              <a:rPr lang="en-US" dirty="0" smtClean="0"/>
              <a:t>Emotions, feelings, internal values</a:t>
            </a:r>
          </a:p>
          <a:p>
            <a:pPr lvl="1"/>
            <a:endParaRPr lang="en-US" dirty="0"/>
          </a:p>
          <a:p>
            <a:pPr marL="365760" lvl="1" indent="0">
              <a:buNone/>
            </a:pPr>
            <a:r>
              <a:rPr lang="en-US" dirty="0" smtClean="0"/>
              <a:t>You can download a video clip from the movie </a:t>
            </a:r>
            <a:r>
              <a:rPr lang="en-US" i="1" dirty="0" smtClean="0"/>
              <a:t>Freedom Writers </a:t>
            </a:r>
            <a:r>
              <a:rPr lang="en-US" dirty="0" smtClean="0"/>
              <a:t>“You are not failing” and edit for language.</a:t>
            </a:r>
            <a:endParaRPr lang="en-US" dirty="0"/>
          </a:p>
        </p:txBody>
      </p:sp>
      <p:sp>
        <p:nvSpPr>
          <p:cNvPr id="4" name="Title 3"/>
          <p:cNvSpPr>
            <a:spLocks noGrp="1"/>
          </p:cNvSpPr>
          <p:nvPr>
            <p:ph type="title"/>
          </p:nvPr>
        </p:nvSpPr>
        <p:spPr/>
        <p:txBody>
          <a:bodyPr/>
          <a:lstStyle/>
          <a:p>
            <a:r>
              <a:rPr lang="en-US" dirty="0" smtClean="0"/>
              <a:t>What is the best type of measurement for the situation?</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623577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extLst>
              <p:ext uri="{D42A27DB-BD31-4B8C-83A1-F6EECF244321}">
                <p14:modId xmlns:p14="http://schemas.microsoft.com/office/powerpoint/2010/main" val="3965435881"/>
              </p:ext>
            </p:extLst>
          </p:nvPr>
        </p:nvGraphicFramePr>
        <p:xfrm>
          <a:off x="-1744133" y="1719262"/>
          <a:ext cx="9711267" cy="600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Affective Education is Guided  by Standards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19</a:t>
            </a:fld>
            <a:endParaRPr lang="en-US" dirty="0" smtClean="0"/>
          </a:p>
        </p:txBody>
      </p:sp>
      <p:cxnSp>
        <p:nvCxnSpPr>
          <p:cNvPr id="16" name="Straight Connector 15"/>
          <p:cNvCxnSpPr/>
          <p:nvPr/>
        </p:nvCxnSpPr>
        <p:spPr>
          <a:xfrm>
            <a:off x="5215467" y="2133600"/>
            <a:ext cx="474133" cy="154093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215467" y="3674533"/>
            <a:ext cx="474133" cy="268181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98534" y="5960533"/>
            <a:ext cx="609600" cy="67013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090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u="sng" dirty="0" smtClean="0"/>
              <a:t>Know</a:t>
            </a:r>
            <a:r>
              <a:rPr lang="en-US" dirty="0" smtClean="0"/>
              <a:t> the affective dimensions and accompanying standards</a:t>
            </a:r>
          </a:p>
          <a:p>
            <a:r>
              <a:rPr lang="en-US" u="sng" dirty="0" smtClean="0"/>
              <a:t>Understand</a:t>
            </a:r>
            <a:r>
              <a:rPr lang="en-US" dirty="0" smtClean="0"/>
              <a:t> the strength based approach to affective goals and programming</a:t>
            </a:r>
          </a:p>
          <a:p>
            <a:r>
              <a:rPr lang="en-US" u="sng" dirty="0" smtClean="0"/>
              <a:t>Do</a:t>
            </a:r>
            <a:r>
              <a:rPr lang="en-US" dirty="0" smtClean="0"/>
              <a:t>: Practice writing affective goals</a:t>
            </a:r>
            <a:endParaRPr lang="en-US" dirty="0"/>
          </a:p>
        </p:txBody>
      </p:sp>
      <p:sp>
        <p:nvSpPr>
          <p:cNvPr id="4" name="Title 3"/>
          <p:cNvSpPr>
            <a:spLocks noGrp="1"/>
          </p:cNvSpPr>
          <p:nvPr>
            <p:ph type="title"/>
          </p:nvPr>
        </p:nvSpPr>
        <p:spPr/>
        <p:txBody>
          <a:bodyPr/>
          <a:lstStyle/>
          <a:p>
            <a:r>
              <a:rPr lang="en-US" dirty="0" smtClean="0"/>
              <a:t>Today’s Outcomes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a:t>
            </a:fld>
            <a:endParaRPr lang="en-US" dirty="0" smtClean="0"/>
          </a:p>
        </p:txBody>
      </p:sp>
      <p:pic>
        <p:nvPicPr>
          <p:cNvPr id="1026" name="Picture 2" descr="Stress, Relaxation, Relax, Word, Voltage, Burnou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1630" y="2373313"/>
            <a:ext cx="3886073" cy="290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57500"/>
            <a:ext cx="6096001" cy="3300413"/>
          </a:xfrm>
        </p:spPr>
        <p:txBody>
          <a:bodyPr/>
          <a:lstStyle/>
          <a:p>
            <a:r>
              <a:rPr lang="en-US" dirty="0"/>
              <a:t>4.1. Personal Competence. </a:t>
            </a:r>
            <a:endParaRPr lang="en-US" dirty="0" smtClean="0"/>
          </a:p>
          <a:p>
            <a:pPr marL="365760" lvl="1" indent="0">
              <a:buNone/>
            </a:pPr>
            <a:r>
              <a:rPr lang="en-US" dirty="0" smtClean="0"/>
              <a:t>Students </a:t>
            </a:r>
            <a:r>
              <a:rPr lang="en-US" dirty="0"/>
              <a:t>with gifts and talents demonstrate growth in personal competence and dispositions for exceptional academic and creative productivity. These include self-awareness, self-advocacy, self-efficacy, confidence, motivation, resilience, independence, curiosity, and risk taking. </a:t>
            </a:r>
          </a:p>
        </p:txBody>
      </p:sp>
      <p:sp>
        <p:nvSpPr>
          <p:cNvPr id="3" name="Text Placeholder 2"/>
          <p:cNvSpPr>
            <a:spLocks noGrp="1"/>
          </p:cNvSpPr>
          <p:nvPr>
            <p:ph type="body" sz="half" idx="2"/>
          </p:nvPr>
        </p:nvSpPr>
        <p:spPr>
          <a:xfrm>
            <a:off x="7040140" y="2248461"/>
            <a:ext cx="1910820" cy="2816352"/>
          </a:xfrm>
        </p:spPr>
        <p:txBody>
          <a:bodyPr/>
          <a:lstStyle/>
          <a:p>
            <a:pPr algn="r"/>
            <a:r>
              <a:rPr lang="en-US" i="1" dirty="0"/>
              <a:t>…it’s </a:t>
            </a:r>
            <a:r>
              <a:rPr lang="en-US" i="1" dirty="0" smtClean="0"/>
              <a:t>… </a:t>
            </a:r>
            <a:r>
              <a:rPr lang="en-US" i="1" dirty="0"/>
              <a:t>difficult to see past all that achievement and potential to the [student] who may be filled with anxiety, </a:t>
            </a:r>
            <a:r>
              <a:rPr lang="en-US" i="1" dirty="0" smtClean="0"/>
              <a:t>… </a:t>
            </a:r>
            <a:r>
              <a:rPr lang="en-US" i="1" dirty="0"/>
              <a:t>lonely, alienated, confused, and unsure of what the future might </a:t>
            </a:r>
            <a:r>
              <a:rPr lang="en-US" i="1" dirty="0" smtClean="0"/>
              <a:t>bring.</a:t>
            </a:r>
          </a:p>
          <a:p>
            <a:pPr algn="ctr"/>
            <a:r>
              <a:rPr lang="en-US" dirty="0" err="1" smtClean="0"/>
              <a:t>Delisle</a:t>
            </a:r>
            <a:r>
              <a:rPr lang="en-US" dirty="0" smtClean="0"/>
              <a:t> &amp; Galbraith</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20</a:t>
            </a:fld>
            <a:endParaRPr lang="en-US" dirty="0" smtClean="0"/>
          </a:p>
        </p:txBody>
      </p:sp>
      <p:sp>
        <p:nvSpPr>
          <p:cNvPr id="6" name="Text Placeholder 5"/>
          <p:cNvSpPr>
            <a:spLocks noGrp="1"/>
          </p:cNvSpPr>
          <p:nvPr>
            <p:ph type="body" idx="10"/>
          </p:nvPr>
        </p:nvSpPr>
        <p:spPr>
          <a:xfrm>
            <a:off x="380998" y="457199"/>
            <a:ext cx="6096001" cy="1074807"/>
          </a:xfrm>
        </p:spPr>
        <p:txBody>
          <a:bodyPr>
            <a:normAutofit/>
          </a:bodyPr>
          <a:lstStyle/>
          <a:p>
            <a:pPr algn="ctr"/>
            <a:r>
              <a:rPr lang="en-US" dirty="0" smtClean="0"/>
              <a:t>What are Student Outcomes for Affective Growth?</a:t>
            </a:r>
            <a:endParaRPr lang="en-US" dirty="0"/>
          </a:p>
        </p:txBody>
      </p:sp>
      <p:pic>
        <p:nvPicPr>
          <p:cNvPr id="2052"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43" y="1646310"/>
            <a:ext cx="2952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10744" y="119588"/>
            <a:ext cx="1642246"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17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2743199"/>
            <a:ext cx="4038600" cy="3879935"/>
          </a:xfrm>
        </p:spPr>
        <p:txBody>
          <a:bodyPr/>
          <a:lstStyle/>
          <a:p>
            <a:r>
              <a:rPr lang="en-US" dirty="0" smtClean="0"/>
              <a:t>Meet challenges.</a:t>
            </a:r>
          </a:p>
          <a:p>
            <a:r>
              <a:rPr lang="en-US" dirty="0" smtClean="0"/>
              <a:t>Know yourself.</a:t>
            </a:r>
          </a:p>
          <a:p>
            <a:r>
              <a:rPr lang="en-US" dirty="0"/>
              <a:t>R</a:t>
            </a:r>
            <a:r>
              <a:rPr lang="en-US" dirty="0" smtClean="0"/>
              <a:t>espect  and tolerate diversity in your peers.</a:t>
            </a:r>
          </a:p>
          <a:p>
            <a:r>
              <a:rPr lang="en-US" dirty="0" smtClean="0"/>
              <a:t>Develop a growth mindset that learns from mistakes.</a:t>
            </a:r>
          </a:p>
          <a:p>
            <a:r>
              <a:rPr lang="en-US" dirty="0" smtClean="0"/>
              <a:t>Apply coping skills in a variety of settings.</a:t>
            </a:r>
            <a:endParaRPr lang="en-US" dirty="0"/>
          </a:p>
        </p:txBody>
      </p:sp>
      <p:sp>
        <p:nvSpPr>
          <p:cNvPr id="4" name="Title 3"/>
          <p:cNvSpPr>
            <a:spLocks noGrp="1"/>
          </p:cNvSpPr>
          <p:nvPr>
            <p:ph type="title"/>
          </p:nvPr>
        </p:nvSpPr>
        <p:spPr>
          <a:xfrm>
            <a:off x="381000" y="359271"/>
            <a:ext cx="8381260" cy="1293863"/>
          </a:xfrm>
        </p:spPr>
        <p:txBody>
          <a:bodyPr/>
          <a:lstStyle/>
          <a:p>
            <a:r>
              <a:rPr lang="en-US" sz="2400" i="1" dirty="0" smtClean="0"/>
              <a:t>Personal Competence</a:t>
            </a:r>
            <a:r>
              <a:rPr lang="en-US" sz="2400" i="1" dirty="0"/>
              <a:t>:</a:t>
            </a:r>
            <a:br>
              <a:rPr lang="en-US" sz="2400" i="1" dirty="0"/>
            </a:br>
            <a:r>
              <a:rPr lang="en-US" dirty="0"/>
              <a:t>Think: “Acceptance &amp; </a:t>
            </a:r>
            <a:br>
              <a:rPr lang="en-US" dirty="0"/>
            </a:br>
            <a:r>
              <a:rPr lang="en-US" dirty="0"/>
              <a:t>Personal Responsibilities” </a:t>
            </a:r>
            <a:r>
              <a:rPr lang="en-US" dirty="0" smtClean="0"/>
              <a:t/>
            </a:r>
            <a:br>
              <a:rPr lang="en-US" dirty="0" smtClean="0"/>
            </a:b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21</a:t>
            </a:fld>
            <a:endParaRPr lang="en-US" dirty="0" smtClean="0"/>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759" y="1713660"/>
            <a:ext cx="3401473" cy="442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964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57500"/>
            <a:ext cx="6096001" cy="3300413"/>
          </a:xfrm>
        </p:spPr>
        <p:txBody>
          <a:bodyPr/>
          <a:lstStyle/>
          <a:p>
            <a:r>
              <a:rPr lang="en-US" dirty="0"/>
              <a:t>4.2. Social Competence. </a:t>
            </a:r>
            <a:endParaRPr lang="en-US" dirty="0" smtClean="0"/>
          </a:p>
          <a:p>
            <a:pPr marL="365760" lvl="1" indent="0">
              <a:buNone/>
            </a:pPr>
            <a:r>
              <a:rPr lang="en-US" dirty="0" smtClean="0"/>
              <a:t>Students </a:t>
            </a:r>
            <a:r>
              <a:rPr lang="en-US" dirty="0"/>
              <a:t>with gifts and talents develop social competence manifested in positive peer relationships and social </a:t>
            </a:r>
            <a:r>
              <a:rPr lang="en-US" dirty="0" smtClean="0"/>
              <a:t>interactions.</a:t>
            </a:r>
            <a:endParaRPr lang="en-US" dirty="0"/>
          </a:p>
        </p:txBody>
      </p:sp>
      <p:sp>
        <p:nvSpPr>
          <p:cNvPr id="3" name="Text Placeholder 2"/>
          <p:cNvSpPr>
            <a:spLocks noGrp="1"/>
          </p:cNvSpPr>
          <p:nvPr>
            <p:ph type="body" sz="half" idx="2"/>
          </p:nvPr>
        </p:nvSpPr>
        <p:spPr>
          <a:xfrm>
            <a:off x="7040140" y="2183167"/>
            <a:ext cx="1910820" cy="2816352"/>
          </a:xfrm>
        </p:spPr>
        <p:txBody>
          <a:bodyPr/>
          <a:lstStyle/>
          <a:p>
            <a:pPr algn="r"/>
            <a:r>
              <a:rPr lang="en-US" i="1" dirty="0"/>
              <a:t>Schools face the challenge of creating environments that are sensitive to a myriad of individual backgrounds and support all students' social and academic success</a:t>
            </a:r>
            <a:r>
              <a:rPr lang="en-US" dirty="0" smtClean="0"/>
              <a:t>.</a:t>
            </a:r>
          </a:p>
          <a:p>
            <a:pPr algn="ctr"/>
            <a:r>
              <a:rPr lang="en-US" dirty="0" smtClean="0"/>
              <a:t>Vincent, Horner, </a:t>
            </a:r>
            <a:r>
              <a:rPr lang="en-US" dirty="0" err="1" smtClean="0"/>
              <a:t>Sugai</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22</a:t>
            </a:fld>
            <a:endParaRPr lang="en-US" dirty="0" smtClean="0"/>
          </a:p>
        </p:txBody>
      </p:sp>
      <p:sp>
        <p:nvSpPr>
          <p:cNvPr id="6" name="Text Placeholder 5"/>
          <p:cNvSpPr>
            <a:spLocks noGrp="1"/>
          </p:cNvSpPr>
          <p:nvPr>
            <p:ph type="body" idx="10"/>
          </p:nvPr>
        </p:nvSpPr>
        <p:spPr>
          <a:xfrm>
            <a:off x="380998" y="457199"/>
            <a:ext cx="6096001" cy="1074807"/>
          </a:xfrm>
        </p:spPr>
        <p:txBody>
          <a:bodyPr>
            <a:normAutofit/>
          </a:bodyPr>
          <a:lstStyle/>
          <a:p>
            <a:pPr algn="ctr"/>
            <a:r>
              <a:rPr lang="en-US" dirty="0" smtClean="0"/>
              <a:t>What are Student Outcomes for Affective Growth?</a:t>
            </a:r>
            <a:endParaRPr lang="en-US" dirty="0"/>
          </a:p>
        </p:txBody>
      </p:sp>
      <p:pic>
        <p:nvPicPr>
          <p:cNvPr id="2052"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43" y="1646310"/>
            <a:ext cx="2952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43042" y="1085178"/>
            <a:ext cx="21193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43043" y="1410704"/>
            <a:ext cx="2119312" cy="63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Hoagie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1404" y="155120"/>
            <a:ext cx="1409700" cy="781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6607" y="6157913"/>
            <a:ext cx="4851400" cy="923330"/>
          </a:xfrm>
          <a:prstGeom prst="rect">
            <a:avLst/>
          </a:prstGeom>
          <a:noFill/>
        </p:spPr>
        <p:txBody>
          <a:bodyPr wrap="square" rtlCol="0">
            <a:spAutoFit/>
          </a:bodyPr>
          <a:lstStyle/>
          <a:p>
            <a:pPr algn="r"/>
            <a:r>
              <a:rPr lang="en-US" b="1" dirty="0"/>
              <a:t>Developing Social Competence for All Students</a:t>
            </a:r>
          </a:p>
          <a:p>
            <a:pPr algn="r"/>
            <a:r>
              <a:rPr lang="en-US" dirty="0">
                <a:hlinkClick r:id="rId7"/>
              </a:rPr>
              <a:t>http://</a:t>
            </a:r>
            <a:r>
              <a:rPr lang="en-US" dirty="0" smtClean="0">
                <a:hlinkClick r:id="rId7"/>
              </a:rPr>
              <a:t>www.hoagiesgifted.org/eric/e626.html</a:t>
            </a:r>
            <a:endParaRPr lang="en-US" dirty="0" smtClean="0"/>
          </a:p>
          <a:p>
            <a:pPr algn="r"/>
            <a:endParaRPr lang="en-US" dirty="0"/>
          </a:p>
        </p:txBody>
      </p:sp>
    </p:spTree>
    <p:extLst>
      <p:ext uri="{BB962C8B-B14F-4D97-AF65-F5344CB8AC3E}">
        <p14:creationId xmlns:p14="http://schemas.microsoft.com/office/powerpoint/2010/main" val="3102389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Social Skills</a:t>
            </a:r>
          </a:p>
          <a:p>
            <a:pPr lvl="1"/>
            <a:r>
              <a:rPr lang="en-US" dirty="0" smtClean="0"/>
              <a:t>Communication and interaction</a:t>
            </a:r>
          </a:p>
          <a:p>
            <a:pPr lvl="1"/>
            <a:r>
              <a:rPr lang="en-US" dirty="0" smtClean="0"/>
              <a:t>Social Rules</a:t>
            </a:r>
          </a:p>
          <a:p>
            <a:pPr lvl="1"/>
            <a:r>
              <a:rPr lang="en-US" dirty="0" smtClean="0"/>
              <a:t>Relations</a:t>
            </a:r>
          </a:p>
          <a:p>
            <a:r>
              <a:rPr lang="en-US" dirty="0" smtClean="0"/>
              <a:t>Interpersonal Skills</a:t>
            </a:r>
          </a:p>
          <a:p>
            <a:pPr lvl="1"/>
            <a:r>
              <a:rPr lang="en-US" dirty="0" smtClean="0"/>
              <a:t>People skills</a:t>
            </a:r>
          </a:p>
          <a:p>
            <a:pPr lvl="2"/>
            <a:r>
              <a:rPr lang="en-US" dirty="0" smtClean="0"/>
              <a:t>Empathy</a:t>
            </a:r>
          </a:p>
          <a:p>
            <a:pPr lvl="2"/>
            <a:r>
              <a:rPr lang="en-US" dirty="0" smtClean="0"/>
              <a:t>Respect</a:t>
            </a:r>
          </a:p>
          <a:p>
            <a:pPr lvl="1"/>
            <a:r>
              <a:rPr lang="en-US" dirty="0" smtClean="0"/>
              <a:t>Communication skills</a:t>
            </a:r>
          </a:p>
          <a:p>
            <a:pPr lvl="2"/>
            <a:r>
              <a:rPr lang="en-US" dirty="0" smtClean="0"/>
              <a:t>Persuasion</a:t>
            </a:r>
          </a:p>
          <a:p>
            <a:pPr lvl="2"/>
            <a:r>
              <a:rPr lang="en-US" dirty="0" smtClean="0"/>
              <a:t>Active Listening</a:t>
            </a:r>
          </a:p>
          <a:p>
            <a:pPr lvl="2"/>
            <a:r>
              <a:rPr lang="en-US" dirty="0" smtClean="0"/>
              <a:t>Leadership</a:t>
            </a:r>
            <a:endParaRPr lang="en-US" dirty="0"/>
          </a:p>
        </p:txBody>
      </p:sp>
      <p:sp>
        <p:nvSpPr>
          <p:cNvPr id="3" name="Title 2"/>
          <p:cNvSpPr>
            <a:spLocks noGrp="1"/>
          </p:cNvSpPr>
          <p:nvPr>
            <p:ph type="title"/>
          </p:nvPr>
        </p:nvSpPr>
        <p:spPr/>
        <p:txBody>
          <a:bodyPr/>
          <a:lstStyle/>
          <a:p>
            <a:r>
              <a:rPr lang="en-US" dirty="0" smtClean="0"/>
              <a:t>Social Competence Skills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pic>
        <p:nvPicPr>
          <p:cNvPr id="1026" name="Picture 2" descr="https://62e528761d0685343e1c-f3d1b99a743ffa4142d9d7f1978d9686.ssl.cf2.rackcdn.com/files/33059/area14mp/dmmf5shm-138181336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51542" y="1888405"/>
            <a:ext cx="2868458" cy="4023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06268" y="2086185"/>
            <a:ext cx="1185332" cy="1569660"/>
          </a:xfrm>
          <a:prstGeom prst="rect">
            <a:avLst/>
          </a:prstGeom>
          <a:noFill/>
        </p:spPr>
        <p:txBody>
          <a:bodyPr wrap="square" rtlCol="0">
            <a:spAutoFit/>
          </a:bodyPr>
          <a:lstStyle/>
          <a:p>
            <a:r>
              <a:rPr lang="en-US" sz="1200" dirty="0"/>
              <a:t>One juvenile bonobo embraces another after the other lost a fight. </a:t>
            </a:r>
            <a:r>
              <a:rPr lang="en-US" sz="1200" dirty="0" err="1"/>
              <a:t>Zanna</a:t>
            </a:r>
            <a:r>
              <a:rPr lang="en-US" sz="1200" dirty="0"/>
              <a:t> Clay at </a:t>
            </a:r>
            <a:r>
              <a:rPr lang="en-US" sz="1200" dirty="0" err="1"/>
              <a:t>Òlola</a:t>
            </a:r>
            <a:r>
              <a:rPr lang="en-US" sz="1200" dirty="0"/>
              <a:t> </a:t>
            </a:r>
            <a:r>
              <a:rPr lang="en-US" sz="1200" dirty="0" err="1"/>
              <a:t>ya</a:t>
            </a:r>
            <a:r>
              <a:rPr lang="en-US" sz="1200" dirty="0"/>
              <a:t> </a:t>
            </a:r>
            <a:r>
              <a:rPr lang="en-US" sz="1200" dirty="0" err="1"/>
              <a:t>Bonoboó</a:t>
            </a:r>
            <a:endParaRPr lang="en-US" sz="1200" dirty="0"/>
          </a:p>
        </p:txBody>
      </p:sp>
    </p:spTree>
    <p:extLst>
      <p:ext uri="{BB962C8B-B14F-4D97-AF65-F5344CB8AC3E}">
        <p14:creationId xmlns:p14="http://schemas.microsoft.com/office/powerpoint/2010/main" val="1427786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16378"/>
            <a:ext cx="8381260" cy="1293863"/>
          </a:xfrm>
        </p:spPr>
        <p:txBody>
          <a:bodyPr/>
          <a:lstStyle/>
          <a:p>
            <a:r>
              <a:rPr lang="en-US" sz="2400" dirty="0" smtClean="0"/>
              <a:t>Social Competence: </a:t>
            </a:r>
            <a:r>
              <a:rPr lang="en-US" dirty="0" smtClean="0"/>
              <a:t/>
            </a:r>
            <a:br>
              <a:rPr lang="en-US" dirty="0" smtClean="0"/>
            </a:br>
            <a:r>
              <a:rPr lang="en-US" dirty="0" smtClean="0"/>
              <a:t>Think: “Student Interactions”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24</a:t>
            </a:fld>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94" y="1734945"/>
            <a:ext cx="709612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09128" y="1734945"/>
            <a:ext cx="7537634" cy="451485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50636" y="2326616"/>
            <a:ext cx="675623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0000"/>
                </a:solidFill>
              </a:rPr>
              <a:t>Practice solitude and social interaction.</a:t>
            </a:r>
          </a:p>
          <a:p>
            <a:pPr marL="457200" indent="-457200">
              <a:buFont typeface="Arial" panose="020B0604020202020204" pitchFamily="34" charset="0"/>
              <a:buChar char="•"/>
            </a:pPr>
            <a:r>
              <a:rPr lang="en-US" sz="3200" dirty="0">
                <a:solidFill>
                  <a:srgbClr val="000000"/>
                </a:solidFill>
              </a:rPr>
              <a:t>Interact with intellectual and artistic/creative peers</a:t>
            </a:r>
          </a:p>
          <a:p>
            <a:pPr marL="457200" indent="-457200">
              <a:buFont typeface="Arial" panose="020B0604020202020204" pitchFamily="34" charset="0"/>
              <a:buChar char="•"/>
            </a:pPr>
            <a:r>
              <a:rPr lang="en-US" sz="3200" dirty="0">
                <a:solidFill>
                  <a:srgbClr val="000000"/>
                </a:solidFill>
              </a:rPr>
              <a:t>Use social skills necessary for school, community and the world of work.  </a:t>
            </a:r>
          </a:p>
          <a:p>
            <a:endParaRPr lang="en-US" sz="3200"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969" y="1955175"/>
            <a:ext cx="1338120" cy="167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6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3660" y="2011680"/>
            <a:ext cx="4038600" cy="4114800"/>
          </a:xfrm>
        </p:spPr>
        <p:txBody>
          <a:bodyPr/>
          <a:lstStyle/>
          <a:p>
            <a:r>
              <a:rPr lang="en-US" dirty="0" smtClean="0"/>
              <a:t>Identification Scenarios</a:t>
            </a:r>
          </a:p>
          <a:p>
            <a:r>
              <a:rPr lang="en-US" dirty="0"/>
              <a:t>1</a:t>
            </a:r>
            <a:r>
              <a:rPr lang="en-US" dirty="0" smtClean="0"/>
              <a:t> Affective </a:t>
            </a:r>
            <a:br>
              <a:rPr lang="en-US" dirty="0" smtClean="0"/>
            </a:br>
            <a:r>
              <a:rPr lang="en-US" dirty="0" smtClean="0"/>
              <a:t>SMART Goal Worksheets</a:t>
            </a:r>
          </a:p>
          <a:p>
            <a:r>
              <a:rPr lang="en-US" dirty="0" smtClean="0"/>
              <a:t>NAGC Learning Environments Standards</a:t>
            </a:r>
          </a:p>
          <a:p>
            <a:r>
              <a:rPr lang="en-US" dirty="0" smtClean="0"/>
              <a:t>Affective Competencies Matrix</a:t>
            </a:r>
            <a:endParaRPr lang="en-US" dirty="0"/>
          </a:p>
        </p:txBody>
      </p:sp>
      <p:sp>
        <p:nvSpPr>
          <p:cNvPr id="4" name="Title 3"/>
          <p:cNvSpPr>
            <a:spLocks noGrp="1"/>
          </p:cNvSpPr>
          <p:nvPr>
            <p:ph type="title"/>
          </p:nvPr>
        </p:nvSpPr>
        <p:spPr/>
        <p:txBody>
          <a:bodyPr/>
          <a:lstStyle/>
          <a:p>
            <a:r>
              <a:rPr lang="en-US" dirty="0" smtClean="0"/>
              <a:t>Application </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6" name="Picture 2" descr="http://images.clipartpanda.com/practice-clipart-practice-m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172" y="2377440"/>
            <a:ext cx="2696620" cy="276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58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54583" y="1719072"/>
            <a:ext cx="4038600" cy="4407408"/>
          </a:xfrm>
        </p:spPr>
        <p:txBody>
          <a:bodyPr/>
          <a:lstStyle/>
          <a:p>
            <a:r>
              <a:rPr lang="en-US" dirty="0" smtClean="0"/>
              <a:t>Write an ALP for Justin using the NAGC standards:</a:t>
            </a:r>
          </a:p>
          <a:p>
            <a:pPr lvl="1"/>
            <a:r>
              <a:rPr lang="en-US" dirty="0" smtClean="0"/>
              <a:t>Personal Competence</a:t>
            </a:r>
          </a:p>
          <a:p>
            <a:pPr lvl="1"/>
            <a:r>
              <a:rPr lang="en-US" dirty="0" smtClean="0"/>
              <a:t>Social Competence </a:t>
            </a:r>
          </a:p>
          <a:p>
            <a:pPr marL="45720" indent="0">
              <a:buNone/>
            </a:pP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26</a:t>
            </a:fld>
            <a:endParaRPr lang="en-US" dirty="0" smtClean="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0104" y="3669139"/>
            <a:ext cx="2813695" cy="2687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 descr="http://images.clipartpanda.com/practice-clipart-practice-md.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755412">
            <a:off x="7102741" y="146303"/>
            <a:ext cx="1678691" cy="17190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a:spLocks noGrp="1"/>
          </p:cNvSpPr>
          <p:nvPr>
            <p:ph sz="half" idx="1"/>
          </p:nvPr>
        </p:nvSpPr>
        <p:spPr>
          <a:xfrm>
            <a:off x="4608576" y="1719072"/>
            <a:ext cx="4362312" cy="4407408"/>
          </a:xfrm>
        </p:spPr>
        <p:txBody>
          <a:bodyPr/>
          <a:lstStyle/>
          <a:p>
            <a:r>
              <a:rPr lang="en-US" dirty="0" smtClean="0"/>
              <a:t>Role Play in Pairs 5 min.</a:t>
            </a:r>
          </a:p>
          <a:p>
            <a:pPr lvl="1"/>
            <a:r>
              <a:rPr lang="en-US" dirty="0" smtClean="0"/>
              <a:t>Teacher: Interview/Facilitate</a:t>
            </a:r>
          </a:p>
          <a:p>
            <a:pPr lvl="1"/>
            <a:r>
              <a:rPr lang="en-US" dirty="0" smtClean="0"/>
              <a:t>Student: Share/Advocate</a:t>
            </a:r>
          </a:p>
          <a:p>
            <a:r>
              <a:rPr lang="en-US" dirty="0" smtClean="0"/>
              <a:t>Collaborate on an ALP 5 min.</a:t>
            </a:r>
          </a:p>
          <a:p>
            <a:pPr lvl="1"/>
            <a:r>
              <a:rPr lang="en-US" dirty="0" smtClean="0"/>
              <a:t>Use the Affective SMART Goal Worksheet</a:t>
            </a:r>
          </a:p>
          <a:p>
            <a:r>
              <a:rPr lang="en-US" dirty="0" smtClean="0"/>
              <a:t>Table Share 5min.</a:t>
            </a:r>
          </a:p>
          <a:p>
            <a:pPr lvl="1"/>
            <a:r>
              <a:rPr lang="en-US" dirty="0" smtClean="0"/>
              <a:t>Compare the goals created</a:t>
            </a:r>
          </a:p>
          <a:p>
            <a:pPr lvl="1"/>
            <a:r>
              <a:rPr lang="en-US" dirty="0" smtClean="0"/>
              <a:t>Table lead fills out the Affective Competence Chart</a:t>
            </a:r>
          </a:p>
          <a:p>
            <a:endParaRPr lang="en-US" dirty="0"/>
          </a:p>
          <a:p>
            <a:pPr lvl="1"/>
            <a:endParaRPr lang="en-US" dirty="0" smtClean="0"/>
          </a:p>
          <a:p>
            <a:pPr lvl="1"/>
            <a:endParaRPr lang="en-US" dirty="0" smtClean="0"/>
          </a:p>
          <a:p>
            <a:pPr marL="45720" indent="0">
              <a:buNone/>
            </a:pPr>
            <a:endParaRPr lang="en-US" dirty="0"/>
          </a:p>
        </p:txBody>
      </p:sp>
    </p:spTree>
    <p:extLst>
      <p:ext uri="{BB962C8B-B14F-4D97-AF65-F5344CB8AC3E}">
        <p14:creationId xmlns:p14="http://schemas.microsoft.com/office/powerpoint/2010/main" val="363699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757A2F4E-5D54-B04B-91BD-7E78EE1FE9FD}" type="slidenum">
              <a:rPr lang="en-US" smtClean="0"/>
              <a:pPr/>
              <a:t>27</a:t>
            </a:fld>
            <a:endParaRPr lang="en-US" dirty="0" smtClean="0"/>
          </a:p>
        </p:txBody>
      </p:sp>
      <p:sp>
        <p:nvSpPr>
          <p:cNvPr id="9" name="Content Placeholder 1"/>
          <p:cNvSpPr>
            <a:spLocks noGrp="1"/>
          </p:cNvSpPr>
          <p:nvPr>
            <p:ph sz="half" idx="1"/>
          </p:nvPr>
        </p:nvSpPr>
        <p:spPr>
          <a:xfrm>
            <a:off x="209688" y="1719072"/>
            <a:ext cx="4362312" cy="4407408"/>
          </a:xfrm>
        </p:spPr>
        <p:txBody>
          <a:bodyPr/>
          <a:lstStyle/>
          <a:p>
            <a:r>
              <a:rPr lang="en-US" dirty="0" smtClean="0"/>
              <a:t>Did you find any areas where learning experiences, programming models, interventions and behavior modification might converge for Justin?</a:t>
            </a:r>
          </a:p>
          <a:p>
            <a:endParaRPr lang="en-US" dirty="0"/>
          </a:p>
          <a:p>
            <a:pPr lvl="1"/>
            <a:endParaRPr lang="en-US" dirty="0" smtClean="0"/>
          </a:p>
          <a:p>
            <a:pPr lvl="1"/>
            <a:endParaRPr lang="en-US" dirty="0" smtClean="0"/>
          </a:p>
          <a:p>
            <a:pPr marL="4572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43525"/>
            <a:ext cx="9144000" cy="840408"/>
          </a:xfrm>
          <a:prstGeom prst="rect">
            <a:avLst/>
          </a:prstGeom>
        </p:spPr>
      </p:pic>
      <p:pic>
        <p:nvPicPr>
          <p:cNvPr id="10" name="Picture 9"/>
          <p:cNvPicPr>
            <a:picLocks noChangeAspect="1"/>
          </p:cNvPicPr>
          <p:nvPr/>
        </p:nvPicPr>
        <p:blipFill>
          <a:blip r:embed="rId4"/>
          <a:stretch>
            <a:fillRect/>
          </a:stretch>
        </p:blipFill>
        <p:spPr>
          <a:xfrm>
            <a:off x="2057399" y="4102851"/>
            <a:ext cx="2514601" cy="240550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155" y="2103120"/>
            <a:ext cx="2576321" cy="3328415"/>
          </a:xfrm>
          <a:prstGeom prst="rect">
            <a:avLst/>
          </a:prstGeom>
        </p:spPr>
      </p:pic>
    </p:spTree>
    <p:extLst>
      <p:ext uri="{BB962C8B-B14F-4D97-AF65-F5344CB8AC3E}">
        <p14:creationId xmlns:p14="http://schemas.microsoft.com/office/powerpoint/2010/main" val="1703090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57500"/>
            <a:ext cx="6096001" cy="3300413"/>
          </a:xfrm>
        </p:spPr>
        <p:txBody>
          <a:bodyPr/>
          <a:lstStyle/>
          <a:p>
            <a:r>
              <a:rPr lang="en-US" dirty="0"/>
              <a:t>4.3. Leadership. </a:t>
            </a:r>
            <a:endParaRPr lang="en-US" dirty="0" smtClean="0"/>
          </a:p>
          <a:p>
            <a:pPr marL="365760" lvl="1" indent="0">
              <a:buNone/>
            </a:pPr>
            <a:r>
              <a:rPr lang="en-US" dirty="0" smtClean="0"/>
              <a:t>Students </a:t>
            </a:r>
            <a:r>
              <a:rPr lang="en-US" dirty="0"/>
              <a:t>with gifts and talents demonstrate personal and social responsibility and leadership </a:t>
            </a:r>
            <a:r>
              <a:rPr lang="en-US" dirty="0" smtClean="0"/>
              <a:t>skills</a:t>
            </a:r>
            <a:endParaRPr lang="en-US" dirty="0">
              <a:effectLst/>
            </a:endParaRPr>
          </a:p>
        </p:txBody>
      </p:sp>
      <p:sp>
        <p:nvSpPr>
          <p:cNvPr id="3" name="Text Placeholder 2"/>
          <p:cNvSpPr>
            <a:spLocks noGrp="1"/>
          </p:cNvSpPr>
          <p:nvPr>
            <p:ph type="body" sz="half" idx="2"/>
          </p:nvPr>
        </p:nvSpPr>
        <p:spPr>
          <a:xfrm>
            <a:off x="7040140" y="2116667"/>
            <a:ext cx="1910820" cy="2816352"/>
          </a:xfrm>
        </p:spPr>
        <p:txBody>
          <a:bodyPr/>
          <a:lstStyle/>
          <a:p>
            <a:pPr algn="r"/>
            <a:r>
              <a:rPr lang="en-US" i="1" dirty="0" smtClean="0"/>
              <a:t>Studying the great minds in the arts, sciences, business, society and philosophy offers insights into what constitutes great leadership, and hopefully gives you ideas of where you might lead one day. </a:t>
            </a:r>
          </a:p>
          <a:p>
            <a:pPr lvl="1" algn="ctr"/>
            <a:r>
              <a:rPr lang="en-US" sz="1400" dirty="0" smtClean="0">
                <a:solidFill>
                  <a:schemeClr val="bg1"/>
                </a:solidFill>
              </a:rPr>
              <a:t>Carol Carter</a:t>
            </a:r>
          </a:p>
          <a:p>
            <a:pPr lvl="1" algn="ctr"/>
            <a:r>
              <a:rPr lang="en-US" sz="1400" i="1" dirty="0" smtClean="0">
                <a:solidFill>
                  <a:schemeClr val="bg1"/>
                </a:solidFill>
              </a:rPr>
              <a:t>Maureen Breeze </a:t>
            </a:r>
            <a:endParaRPr lang="en-US" sz="1400" dirty="0">
              <a:solidFill>
                <a:schemeClr val="bg1"/>
              </a:solidFill>
            </a:endParaRPr>
          </a:p>
        </p:txBody>
      </p:sp>
      <p:sp>
        <p:nvSpPr>
          <p:cNvPr id="5" name="Footer Placeholder 4"/>
          <p:cNvSpPr>
            <a:spLocks noGrp="1"/>
          </p:cNvSpPr>
          <p:nvPr>
            <p:ph type="ftr" sz="quarter" idx="3"/>
          </p:nvPr>
        </p:nvSpPr>
        <p:spPr/>
        <p:txBody>
          <a:bodyPr/>
          <a:lstStyle/>
          <a:p>
            <a:fld id="{757A2F4E-5D54-B04B-91BD-7E78EE1FE9FD}" type="slidenum">
              <a:rPr lang="en-US" smtClean="0"/>
              <a:pPr/>
              <a:t>28</a:t>
            </a:fld>
            <a:endParaRPr lang="en-US" dirty="0" smtClean="0"/>
          </a:p>
        </p:txBody>
      </p:sp>
      <p:sp>
        <p:nvSpPr>
          <p:cNvPr id="6" name="Text Placeholder 5"/>
          <p:cNvSpPr>
            <a:spLocks noGrp="1"/>
          </p:cNvSpPr>
          <p:nvPr>
            <p:ph type="body" idx="10"/>
          </p:nvPr>
        </p:nvSpPr>
        <p:spPr>
          <a:xfrm>
            <a:off x="380998" y="457199"/>
            <a:ext cx="6096001" cy="1074807"/>
          </a:xfrm>
        </p:spPr>
        <p:txBody>
          <a:bodyPr>
            <a:normAutofit/>
          </a:bodyPr>
          <a:lstStyle/>
          <a:p>
            <a:pPr algn="ctr"/>
            <a:r>
              <a:rPr lang="en-US" dirty="0" smtClean="0"/>
              <a:t>What are Student Outcomes for Affective Growth?</a:t>
            </a:r>
            <a:endParaRPr lang="en-US" dirty="0"/>
          </a:p>
        </p:txBody>
      </p:sp>
      <p:pic>
        <p:nvPicPr>
          <p:cNvPr id="2052"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43" y="1646310"/>
            <a:ext cx="2952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ecx.images-amazon.com/images/I/518d817sT6L._SX331_BO1,204,203,200_.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22773" y="77975"/>
            <a:ext cx="1316112" cy="19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91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1901947"/>
            <a:ext cx="4038600" cy="4407408"/>
          </a:xfrm>
        </p:spPr>
        <p:txBody>
          <a:bodyPr/>
          <a:lstStyle/>
          <a:p>
            <a:r>
              <a:rPr lang="en-US" dirty="0" smtClean="0"/>
              <a:t>Safely address social issues and personal responsibility.</a:t>
            </a:r>
          </a:p>
          <a:p>
            <a:r>
              <a:rPr lang="en-US" dirty="0" smtClean="0"/>
              <a:t>Develop leadership skills in a variety of settings</a:t>
            </a:r>
          </a:p>
          <a:p>
            <a:r>
              <a:rPr lang="en-US" dirty="0" smtClean="0"/>
              <a:t>Lead effective, positive change outside of school.</a:t>
            </a:r>
            <a:endParaRPr lang="en-US" dirty="0"/>
          </a:p>
        </p:txBody>
      </p:sp>
      <p:sp>
        <p:nvSpPr>
          <p:cNvPr id="4" name="Title 3"/>
          <p:cNvSpPr>
            <a:spLocks noGrp="1"/>
          </p:cNvSpPr>
          <p:nvPr>
            <p:ph type="title"/>
          </p:nvPr>
        </p:nvSpPr>
        <p:spPr>
          <a:xfrm>
            <a:off x="381000" y="116378"/>
            <a:ext cx="8381260" cy="1293863"/>
          </a:xfrm>
        </p:spPr>
        <p:txBody>
          <a:bodyPr/>
          <a:lstStyle/>
          <a:p>
            <a:r>
              <a:rPr lang="en-US" sz="2400" dirty="0" smtClean="0"/>
              <a:t>Leadership Competence: </a:t>
            </a:r>
            <a:br>
              <a:rPr lang="en-US" sz="2400" dirty="0" smtClean="0"/>
            </a:br>
            <a:r>
              <a:rPr lang="en-US" dirty="0" smtClean="0"/>
              <a:t>Think: “Student Roles &amp; Responsibilities to Others”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29</a:t>
            </a:fld>
            <a:endParaRPr lang="en-US" dirty="0" smtClean="0"/>
          </a:p>
        </p:txBody>
      </p:sp>
      <p:pic>
        <p:nvPicPr>
          <p:cNvPr id="8194" name="Picture 2" descr="https://encrypted-tbn2.gstatic.com/images?q=tbn:ANd9GcT0-4Gf2TzsFL8PKx1SiX7CdvxeUlylFZJxD5eTu3mjQ7HeWx75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112" y="2048754"/>
            <a:ext cx="4141787" cy="366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95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2084832"/>
            <a:ext cx="4038600" cy="4407408"/>
          </a:xfrm>
        </p:spPr>
        <p:txBody>
          <a:bodyPr/>
          <a:lstStyle/>
          <a:p>
            <a:r>
              <a:rPr lang="en-US" dirty="0" smtClean="0"/>
              <a:t>Be mindful of others</a:t>
            </a:r>
          </a:p>
          <a:p>
            <a:pPr lvl="1"/>
            <a:r>
              <a:rPr lang="en-US" dirty="0" smtClean="0"/>
              <a:t>Listen when others are speaking</a:t>
            </a:r>
          </a:p>
          <a:p>
            <a:pPr lvl="1"/>
            <a:r>
              <a:rPr lang="en-US" dirty="0" smtClean="0"/>
              <a:t>Participate when asked</a:t>
            </a:r>
          </a:p>
          <a:p>
            <a:r>
              <a:rPr lang="en-US" dirty="0" smtClean="0"/>
              <a:t>Focus your mind</a:t>
            </a:r>
          </a:p>
          <a:p>
            <a:pPr lvl="1"/>
            <a:r>
              <a:rPr lang="en-US" dirty="0" smtClean="0"/>
              <a:t>On the task at the moment</a:t>
            </a:r>
          </a:p>
          <a:p>
            <a:pPr lvl="1"/>
            <a:r>
              <a:rPr lang="en-US" dirty="0" smtClean="0"/>
              <a:t>Away from distractions</a:t>
            </a:r>
          </a:p>
          <a:p>
            <a:pPr lvl="1"/>
            <a:endParaRPr lang="en-US" dirty="0" smtClean="0"/>
          </a:p>
          <a:p>
            <a:pPr lvl="1"/>
            <a:endParaRPr lang="en-US" dirty="0" smtClean="0"/>
          </a:p>
          <a:p>
            <a:pPr lvl="1"/>
            <a:endParaRPr lang="en-US" dirty="0" smtClean="0"/>
          </a:p>
          <a:p>
            <a:endParaRPr lang="en-US" dirty="0"/>
          </a:p>
        </p:txBody>
      </p:sp>
      <p:sp>
        <p:nvSpPr>
          <p:cNvPr id="4" name="Title 3"/>
          <p:cNvSpPr>
            <a:spLocks noGrp="1"/>
          </p:cNvSpPr>
          <p:nvPr>
            <p:ph type="title"/>
          </p:nvPr>
        </p:nvSpPr>
        <p:spPr/>
        <p:txBody>
          <a:bodyPr/>
          <a:lstStyle/>
          <a:p>
            <a:r>
              <a:rPr lang="en-US" dirty="0" smtClean="0"/>
              <a:t>Group Norms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a:t>
            </a:fld>
            <a:endParaRPr lang="en-US" dirty="0" smtClean="0"/>
          </a:p>
        </p:txBody>
      </p:sp>
      <p:pic>
        <p:nvPicPr>
          <p:cNvPr id="1028" name="Picture 4" descr="Gong, Singing Bowls, Mark Up Idiot, Self Tönend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39919" y="2414016"/>
            <a:ext cx="3935784" cy="261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57500"/>
            <a:ext cx="6096001" cy="3300413"/>
          </a:xfrm>
        </p:spPr>
        <p:txBody>
          <a:bodyPr/>
          <a:lstStyle/>
          <a:p>
            <a:r>
              <a:rPr lang="en-US" dirty="0"/>
              <a:t>4.4. Cultural Competence. </a:t>
            </a:r>
          </a:p>
          <a:p>
            <a:pPr marL="365760" lvl="1" indent="0">
              <a:buNone/>
            </a:pPr>
            <a:r>
              <a:rPr lang="en-US" dirty="0"/>
              <a:t>Students with gifts and talents value their own and others’ language, heritage, and circumstance. They possess skills in communicating, teaming, and collaborating with diverse individuals and across diverse groups</a:t>
            </a:r>
            <a:r>
              <a:rPr lang="en-US" dirty="0" smtClean="0"/>
              <a:t>. </a:t>
            </a:r>
            <a:r>
              <a:rPr lang="en-US" dirty="0"/>
              <a:t>They use positive strategies to address social issues, including discrimination and stereotyping.</a:t>
            </a:r>
          </a:p>
        </p:txBody>
      </p:sp>
      <p:sp>
        <p:nvSpPr>
          <p:cNvPr id="3" name="Text Placeholder 2"/>
          <p:cNvSpPr>
            <a:spLocks noGrp="1"/>
          </p:cNvSpPr>
          <p:nvPr>
            <p:ph type="body" sz="half" idx="2"/>
          </p:nvPr>
        </p:nvSpPr>
        <p:spPr>
          <a:xfrm>
            <a:off x="7040140" y="2116667"/>
            <a:ext cx="1910820" cy="2816352"/>
          </a:xfrm>
        </p:spPr>
        <p:txBody>
          <a:bodyPr/>
          <a:lstStyle/>
          <a:p>
            <a:pPr algn="r"/>
            <a:r>
              <a:rPr lang="en-US" i="1" dirty="0" err="1"/>
              <a:t>Roeper</a:t>
            </a:r>
            <a:r>
              <a:rPr lang="en-US" i="1" dirty="0"/>
              <a:t> Review</a:t>
            </a:r>
          </a:p>
          <a:p>
            <a:pPr algn="r"/>
            <a:r>
              <a:rPr lang="en-US" i="1" dirty="0"/>
              <a:t>Volume 23, Issue 4, 2001</a:t>
            </a:r>
          </a:p>
          <a:p>
            <a:pPr algn="r"/>
            <a:r>
              <a:rPr lang="en-US" i="1" dirty="0"/>
              <a:t>Special Issue:   Gifted Teachers: Teachers of Gifted Learners</a:t>
            </a:r>
            <a:endParaRPr lang="en-US" sz="1400" dirty="0">
              <a:solidFill>
                <a:schemeClr val="bg1"/>
              </a:solidFill>
            </a:endParaRPr>
          </a:p>
        </p:txBody>
      </p:sp>
      <p:sp>
        <p:nvSpPr>
          <p:cNvPr id="5" name="Footer Placeholder 4"/>
          <p:cNvSpPr>
            <a:spLocks noGrp="1"/>
          </p:cNvSpPr>
          <p:nvPr>
            <p:ph type="ftr" sz="quarter" idx="3"/>
          </p:nvPr>
        </p:nvSpPr>
        <p:spPr/>
        <p:txBody>
          <a:bodyPr/>
          <a:lstStyle/>
          <a:p>
            <a:fld id="{757A2F4E-5D54-B04B-91BD-7E78EE1FE9FD}" type="slidenum">
              <a:rPr lang="en-US" smtClean="0"/>
              <a:pPr/>
              <a:t>30</a:t>
            </a:fld>
            <a:endParaRPr lang="en-US" dirty="0" smtClean="0"/>
          </a:p>
        </p:txBody>
      </p:sp>
      <p:sp>
        <p:nvSpPr>
          <p:cNvPr id="6" name="Text Placeholder 5"/>
          <p:cNvSpPr>
            <a:spLocks noGrp="1"/>
          </p:cNvSpPr>
          <p:nvPr>
            <p:ph type="body" idx="10"/>
          </p:nvPr>
        </p:nvSpPr>
        <p:spPr>
          <a:xfrm>
            <a:off x="380998" y="457199"/>
            <a:ext cx="6096001" cy="1074807"/>
          </a:xfrm>
        </p:spPr>
        <p:txBody>
          <a:bodyPr>
            <a:normAutofit/>
          </a:bodyPr>
          <a:lstStyle/>
          <a:p>
            <a:pPr algn="ctr"/>
            <a:r>
              <a:rPr lang="en-US" dirty="0" smtClean="0"/>
              <a:t>What are Student Outcomes for Affective Growth?</a:t>
            </a:r>
            <a:endParaRPr lang="en-US" dirty="0"/>
          </a:p>
        </p:txBody>
      </p:sp>
      <p:pic>
        <p:nvPicPr>
          <p:cNvPr id="2052"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43" y="1646310"/>
            <a:ext cx="2952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eachers of gifted students: Suggested multicultural characteristics and competenci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150" y="284235"/>
            <a:ext cx="104775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79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1901947"/>
            <a:ext cx="4038600" cy="4407408"/>
          </a:xfrm>
        </p:spPr>
        <p:txBody>
          <a:bodyPr/>
          <a:lstStyle/>
          <a:p>
            <a:r>
              <a:rPr lang="en-US" dirty="0" smtClean="0"/>
              <a:t>Appreciate and be sensitive to diverse backgrounds and languages.</a:t>
            </a:r>
          </a:p>
          <a:p>
            <a:r>
              <a:rPr lang="en-US" dirty="0" smtClean="0"/>
              <a:t>Eliminate discriminatory language and behavior.</a:t>
            </a:r>
          </a:p>
          <a:p>
            <a:r>
              <a:rPr lang="en-US" dirty="0" smtClean="0"/>
              <a:t>Collaborate with diverse peers.</a:t>
            </a:r>
            <a:endParaRPr lang="en-US" dirty="0"/>
          </a:p>
        </p:txBody>
      </p:sp>
      <p:sp>
        <p:nvSpPr>
          <p:cNvPr id="4" name="Title 3"/>
          <p:cNvSpPr>
            <a:spLocks noGrp="1"/>
          </p:cNvSpPr>
          <p:nvPr>
            <p:ph type="title"/>
          </p:nvPr>
        </p:nvSpPr>
        <p:spPr/>
        <p:txBody>
          <a:bodyPr/>
          <a:lstStyle/>
          <a:p>
            <a:r>
              <a:rPr lang="en-US" sz="2400" dirty="0" smtClean="0"/>
              <a:t>Cultural Competence: </a:t>
            </a:r>
            <a:br>
              <a:rPr lang="en-US" sz="2400" dirty="0" smtClean="0"/>
            </a:br>
            <a:r>
              <a:rPr lang="en-US" dirty="0" smtClean="0"/>
              <a:t>Think: “Exposure &amp; Tolerance”</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31</a:t>
            </a:fld>
            <a:endParaRPr lang="en-US" dirty="0" smtClean="0"/>
          </a:p>
        </p:txBody>
      </p:sp>
      <p:pic>
        <p:nvPicPr>
          <p:cNvPr id="7170" name="Picture 2" descr="In Pursuit of Dreams - Domestic Work and Beyo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5510" y="2473295"/>
            <a:ext cx="4476750" cy="25193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56114" y="5220393"/>
            <a:ext cx="4605896" cy="369332"/>
          </a:xfrm>
          <a:prstGeom prst="rect">
            <a:avLst/>
          </a:prstGeom>
          <a:noFill/>
        </p:spPr>
        <p:txBody>
          <a:bodyPr wrap="square" rtlCol="0">
            <a:spAutoFit/>
          </a:bodyPr>
          <a:lstStyle/>
          <a:p>
            <a:r>
              <a:rPr lang="en-US" dirty="0"/>
              <a:t>KC Wong. Creative Commons BY-NC (cropped).</a:t>
            </a:r>
          </a:p>
        </p:txBody>
      </p:sp>
    </p:spTree>
    <p:extLst>
      <p:ext uri="{BB962C8B-B14F-4D97-AF65-F5344CB8AC3E}">
        <p14:creationId xmlns:p14="http://schemas.microsoft.com/office/powerpoint/2010/main" val="3747964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3660" y="2011680"/>
            <a:ext cx="4038600" cy="4114800"/>
          </a:xfrm>
        </p:spPr>
        <p:txBody>
          <a:bodyPr/>
          <a:lstStyle/>
          <a:p>
            <a:r>
              <a:rPr lang="en-US" dirty="0" smtClean="0"/>
              <a:t>Identification Scenarios</a:t>
            </a:r>
          </a:p>
          <a:p>
            <a:r>
              <a:rPr lang="en-US" dirty="0" smtClean="0"/>
              <a:t>Other side of Affective </a:t>
            </a:r>
            <a:br>
              <a:rPr lang="en-US" dirty="0" smtClean="0"/>
            </a:br>
            <a:r>
              <a:rPr lang="en-US" dirty="0" smtClean="0"/>
              <a:t>SMART Goal Worksheets</a:t>
            </a:r>
          </a:p>
          <a:p>
            <a:r>
              <a:rPr lang="en-US" dirty="0" smtClean="0"/>
              <a:t>NAGC Learning Environments Standards</a:t>
            </a:r>
          </a:p>
          <a:p>
            <a:r>
              <a:rPr lang="en-US" dirty="0" smtClean="0"/>
              <a:t>Affective Competencies Matrix</a:t>
            </a:r>
            <a:endParaRPr lang="en-US" dirty="0"/>
          </a:p>
        </p:txBody>
      </p:sp>
      <p:sp>
        <p:nvSpPr>
          <p:cNvPr id="4" name="Title 3"/>
          <p:cNvSpPr>
            <a:spLocks noGrp="1"/>
          </p:cNvSpPr>
          <p:nvPr>
            <p:ph type="title"/>
          </p:nvPr>
        </p:nvSpPr>
        <p:spPr/>
        <p:txBody>
          <a:bodyPr/>
          <a:lstStyle/>
          <a:p>
            <a:r>
              <a:rPr lang="en-US" dirty="0" smtClean="0"/>
              <a:t>Application </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32</a:t>
            </a:fld>
            <a:endParaRPr lang="en-US" dirty="0" smtClean="0"/>
          </a:p>
        </p:txBody>
      </p:sp>
      <p:pic>
        <p:nvPicPr>
          <p:cNvPr id="6" name="Picture 2" descr="http://images.clipartpanda.com/practice-clipart-practice-m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172" y="2377440"/>
            <a:ext cx="2696620" cy="276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24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54583" y="1719072"/>
            <a:ext cx="4038600" cy="4407408"/>
          </a:xfrm>
        </p:spPr>
        <p:txBody>
          <a:bodyPr/>
          <a:lstStyle/>
          <a:p>
            <a:r>
              <a:rPr lang="en-US" dirty="0" smtClean="0"/>
              <a:t>Write an ALP for Lisa using the NAGC standards:</a:t>
            </a:r>
          </a:p>
          <a:p>
            <a:pPr lvl="1"/>
            <a:r>
              <a:rPr lang="en-US" dirty="0" smtClean="0"/>
              <a:t>Leadership</a:t>
            </a:r>
          </a:p>
          <a:p>
            <a:pPr lvl="1"/>
            <a:r>
              <a:rPr lang="en-US" dirty="0" smtClean="0"/>
              <a:t>Cultural Competence</a:t>
            </a:r>
          </a:p>
          <a:p>
            <a:pPr marL="45720" indent="0">
              <a:buNone/>
            </a:pP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33</a:t>
            </a:fld>
            <a:endParaRPr lang="en-US" dirty="0" smtClean="0"/>
          </a:p>
        </p:txBody>
      </p:sp>
      <p:pic>
        <p:nvPicPr>
          <p:cNvPr id="8" name="Picture 2" descr="http://images.clipartpanda.com/practice-clipart-practice-m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9822" y="82296"/>
            <a:ext cx="1678691" cy="17190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a:spLocks noGrp="1"/>
          </p:cNvSpPr>
          <p:nvPr>
            <p:ph sz="half" idx="1"/>
          </p:nvPr>
        </p:nvSpPr>
        <p:spPr>
          <a:xfrm>
            <a:off x="4608576" y="1719072"/>
            <a:ext cx="4362312" cy="4911598"/>
          </a:xfrm>
        </p:spPr>
        <p:txBody>
          <a:bodyPr/>
          <a:lstStyle/>
          <a:p>
            <a:r>
              <a:rPr lang="en-US" dirty="0" smtClean="0"/>
              <a:t>CHANGE PARTNERS &amp; ROLES</a:t>
            </a:r>
          </a:p>
          <a:p>
            <a:r>
              <a:rPr lang="en-US" dirty="0" smtClean="0"/>
              <a:t>Role Play in Pairs 5 min.</a:t>
            </a:r>
          </a:p>
          <a:p>
            <a:pPr lvl="1"/>
            <a:r>
              <a:rPr lang="en-US" dirty="0" smtClean="0"/>
              <a:t>Teacher: Interview/Facilitate</a:t>
            </a:r>
          </a:p>
          <a:p>
            <a:pPr lvl="1"/>
            <a:r>
              <a:rPr lang="en-US" dirty="0" smtClean="0"/>
              <a:t>Student: Share/Advocate</a:t>
            </a:r>
          </a:p>
          <a:p>
            <a:r>
              <a:rPr lang="en-US" dirty="0" smtClean="0"/>
              <a:t>Collaborate on an ALP 5 min.</a:t>
            </a:r>
          </a:p>
          <a:p>
            <a:pPr lvl="1"/>
            <a:r>
              <a:rPr lang="en-US" dirty="0" smtClean="0"/>
              <a:t>Use the Affective SMART Goal Worksheet</a:t>
            </a:r>
          </a:p>
          <a:p>
            <a:r>
              <a:rPr lang="en-US" dirty="0" smtClean="0"/>
              <a:t>Table Share</a:t>
            </a:r>
          </a:p>
          <a:p>
            <a:pPr lvl="1"/>
            <a:r>
              <a:rPr lang="en-US" dirty="0" smtClean="0"/>
              <a:t>Compare the goals created</a:t>
            </a:r>
          </a:p>
          <a:p>
            <a:pPr lvl="1"/>
            <a:r>
              <a:rPr lang="en-US" dirty="0" smtClean="0"/>
              <a:t>Table lead fills out the Affective Competence Chart</a:t>
            </a:r>
          </a:p>
          <a:p>
            <a:endParaRPr lang="en-US" dirty="0"/>
          </a:p>
          <a:p>
            <a:pPr lvl="1"/>
            <a:endParaRPr lang="en-US" dirty="0" smtClean="0"/>
          </a:p>
          <a:p>
            <a:pPr lvl="1"/>
            <a:endParaRPr lang="en-US" dirty="0" smtClean="0"/>
          </a:p>
          <a:p>
            <a:pPr marL="45720" indent="0">
              <a:buNone/>
            </a:pPr>
            <a:endParaRPr lang="en-US" dirty="0"/>
          </a:p>
        </p:txBody>
      </p:sp>
      <p:pic>
        <p:nvPicPr>
          <p:cNvPr id="10" name="Picture 5" descr="C:\Users\cassidy_d\AppData\Local\Microsoft\Windows\Temporary Internet Files\Content.IE5\NPHNH3HP\students-writing[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906" y="3602735"/>
            <a:ext cx="3620282" cy="238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22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757A2F4E-5D54-B04B-91BD-7E78EE1FE9FD}" type="slidenum">
              <a:rPr lang="en-US" smtClean="0"/>
              <a:pPr/>
              <a:t>34</a:t>
            </a:fld>
            <a:endParaRPr lang="en-US" dirty="0" smtClean="0"/>
          </a:p>
        </p:txBody>
      </p:sp>
      <p:sp>
        <p:nvSpPr>
          <p:cNvPr id="9" name="Content Placeholder 1"/>
          <p:cNvSpPr>
            <a:spLocks noGrp="1"/>
          </p:cNvSpPr>
          <p:nvPr>
            <p:ph sz="half" idx="1"/>
          </p:nvPr>
        </p:nvSpPr>
        <p:spPr>
          <a:xfrm>
            <a:off x="209688" y="1719072"/>
            <a:ext cx="4362312" cy="4407408"/>
          </a:xfrm>
        </p:spPr>
        <p:txBody>
          <a:bodyPr/>
          <a:lstStyle/>
          <a:p>
            <a:r>
              <a:rPr lang="en-US" dirty="0" smtClean="0"/>
              <a:t>Are you seeing any trends in </a:t>
            </a:r>
            <a:r>
              <a:rPr lang="en-US" dirty="0"/>
              <a:t>the origin of the goals you created for </a:t>
            </a:r>
            <a:r>
              <a:rPr lang="en-US" dirty="0" smtClean="0"/>
              <a:t>two scenarios?</a:t>
            </a:r>
            <a:endParaRPr lang="en-US" dirty="0"/>
          </a:p>
          <a:p>
            <a:endParaRPr lang="en-US" dirty="0"/>
          </a:p>
          <a:p>
            <a:pPr lvl="1"/>
            <a:endParaRPr lang="en-US" dirty="0" smtClean="0"/>
          </a:p>
          <a:p>
            <a:pPr lvl="1"/>
            <a:endParaRPr lang="en-US" dirty="0" smtClean="0"/>
          </a:p>
          <a:p>
            <a:pPr marL="4572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43525"/>
            <a:ext cx="9144000" cy="84040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338" y="2228087"/>
            <a:ext cx="2592838" cy="3349753"/>
          </a:xfrm>
          <a:prstGeom prst="rect">
            <a:avLst/>
          </a:prstGeom>
        </p:spPr>
      </p:pic>
      <p:pic>
        <p:nvPicPr>
          <p:cNvPr id="8" name="Picture 5" descr="C:\Users\cassidy_d\AppData\Local\Microsoft\Windows\Temporary Internet Files\Content.IE5\NPHNH3HP\students-writing[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703" y="3346703"/>
            <a:ext cx="3620282" cy="23823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87538" y="1719072"/>
            <a:ext cx="1371600" cy="1371600"/>
          </a:xfrm>
          <a:prstGeom prst="rect">
            <a:avLst/>
          </a:prstGeom>
        </p:spPr>
      </p:pic>
    </p:spTree>
    <p:extLst>
      <p:ext uri="{BB962C8B-B14F-4D97-AF65-F5344CB8AC3E}">
        <p14:creationId xmlns:p14="http://schemas.microsoft.com/office/powerpoint/2010/main" val="4243959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857500"/>
            <a:ext cx="6096001" cy="3300413"/>
          </a:xfrm>
        </p:spPr>
        <p:txBody>
          <a:bodyPr/>
          <a:lstStyle/>
          <a:p>
            <a:r>
              <a:rPr lang="en-US" dirty="0"/>
              <a:t>4.5. Communication Competence. </a:t>
            </a:r>
          </a:p>
          <a:p>
            <a:pPr marL="365760" lvl="1" indent="0">
              <a:buNone/>
            </a:pPr>
            <a:r>
              <a:rPr lang="en-US" dirty="0"/>
              <a:t>Students with gifts and talents develop competence in interpersonal and technical communication skills. They demonstrate advanced oral and written skills, balanced </a:t>
            </a:r>
            <a:r>
              <a:rPr lang="en-US" dirty="0" err="1"/>
              <a:t>biliteracy</a:t>
            </a:r>
            <a:r>
              <a:rPr lang="en-US" dirty="0"/>
              <a:t> or </a:t>
            </a:r>
            <a:r>
              <a:rPr lang="en-US" dirty="0" err="1"/>
              <a:t>multiliteracy</a:t>
            </a:r>
            <a:r>
              <a:rPr lang="en-US" dirty="0"/>
              <a:t>, and creative expression. They display fluency with technologies that support effective communication.</a:t>
            </a:r>
          </a:p>
        </p:txBody>
      </p:sp>
      <p:sp>
        <p:nvSpPr>
          <p:cNvPr id="3" name="Text Placeholder 2"/>
          <p:cNvSpPr>
            <a:spLocks noGrp="1"/>
          </p:cNvSpPr>
          <p:nvPr>
            <p:ph type="body" sz="half" idx="2"/>
          </p:nvPr>
        </p:nvSpPr>
        <p:spPr>
          <a:xfrm>
            <a:off x="7040140" y="2508563"/>
            <a:ext cx="1910820" cy="2816352"/>
          </a:xfrm>
        </p:spPr>
        <p:txBody>
          <a:bodyPr/>
          <a:lstStyle/>
          <a:p>
            <a:pPr algn="r"/>
            <a:r>
              <a:rPr lang="en-US" sz="1600" i="1" dirty="0" smtClean="0">
                <a:solidFill>
                  <a:schemeClr val="bg1"/>
                </a:solidFill>
              </a:rPr>
              <a:t>A work of art is an expression of the artist’s vision made possible by the actions of his or her imagination….Acts of interpretation enable individuals to discern the work in relation to the cultural and social worlds it mirrors</a:t>
            </a:r>
            <a:r>
              <a:rPr lang="en-US" sz="1600" dirty="0" smtClean="0">
                <a:solidFill>
                  <a:schemeClr val="bg1"/>
                </a:solidFill>
              </a:rPr>
              <a:t>.</a:t>
            </a:r>
          </a:p>
          <a:p>
            <a:pPr algn="ctr"/>
            <a:r>
              <a:rPr lang="en-US" sz="1600" dirty="0" smtClean="0">
                <a:solidFill>
                  <a:schemeClr val="bg1"/>
                </a:solidFill>
              </a:rPr>
              <a:t>Arthur D. Efland</a:t>
            </a:r>
            <a:endParaRPr lang="en-US" sz="1600" dirty="0">
              <a:solidFill>
                <a:schemeClr val="bg1"/>
              </a:solidFill>
            </a:endParaRPr>
          </a:p>
        </p:txBody>
      </p:sp>
      <p:sp>
        <p:nvSpPr>
          <p:cNvPr id="5" name="Footer Placeholder 4"/>
          <p:cNvSpPr>
            <a:spLocks noGrp="1"/>
          </p:cNvSpPr>
          <p:nvPr>
            <p:ph type="ftr" sz="quarter" idx="3"/>
          </p:nvPr>
        </p:nvSpPr>
        <p:spPr/>
        <p:txBody>
          <a:bodyPr/>
          <a:lstStyle/>
          <a:p>
            <a:fld id="{757A2F4E-5D54-B04B-91BD-7E78EE1FE9FD}" type="slidenum">
              <a:rPr lang="en-US" smtClean="0"/>
              <a:pPr/>
              <a:t>35</a:t>
            </a:fld>
            <a:endParaRPr lang="en-US" dirty="0" smtClean="0"/>
          </a:p>
        </p:txBody>
      </p:sp>
      <p:sp>
        <p:nvSpPr>
          <p:cNvPr id="6" name="Text Placeholder 5"/>
          <p:cNvSpPr>
            <a:spLocks noGrp="1"/>
          </p:cNvSpPr>
          <p:nvPr>
            <p:ph type="body" idx="10"/>
          </p:nvPr>
        </p:nvSpPr>
        <p:spPr>
          <a:xfrm>
            <a:off x="380998" y="457199"/>
            <a:ext cx="6096001" cy="1074807"/>
          </a:xfrm>
        </p:spPr>
        <p:txBody>
          <a:bodyPr>
            <a:normAutofit/>
          </a:bodyPr>
          <a:lstStyle/>
          <a:p>
            <a:pPr algn="ctr"/>
            <a:r>
              <a:rPr lang="en-US" dirty="0" smtClean="0"/>
              <a:t>What are Student Outcomes for Affective Growth?</a:t>
            </a:r>
            <a:endParaRPr lang="en-US" dirty="0"/>
          </a:p>
        </p:txBody>
      </p:sp>
      <p:pic>
        <p:nvPicPr>
          <p:cNvPr id="2052" name="Picture 4"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343" y="1646310"/>
            <a:ext cx="2952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cx.images-amazon.com/images/I/51q%2Bdb4lauL._SX349_BO1,204,203,200_.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47857" y="240854"/>
            <a:ext cx="1457287" cy="207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49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1901947"/>
            <a:ext cx="4038600" cy="4407408"/>
          </a:xfrm>
        </p:spPr>
        <p:txBody>
          <a:bodyPr/>
          <a:lstStyle/>
          <a:p>
            <a:r>
              <a:rPr lang="en-US" dirty="0" smtClean="0"/>
              <a:t>Develop and maintain first and second language(s)</a:t>
            </a:r>
          </a:p>
          <a:p>
            <a:r>
              <a:rPr lang="en-US" dirty="0" smtClean="0"/>
              <a:t>Experience oral, written and artistic forms of communication that recognize students’ cultural context.</a:t>
            </a:r>
          </a:p>
          <a:p>
            <a:r>
              <a:rPr lang="en-US" dirty="0" smtClean="0"/>
              <a:t>Use of variety of tools to express critical and creative thinking.</a:t>
            </a:r>
            <a:endParaRPr lang="en-US" dirty="0"/>
          </a:p>
        </p:txBody>
      </p:sp>
      <p:sp>
        <p:nvSpPr>
          <p:cNvPr id="4" name="Title 3"/>
          <p:cNvSpPr>
            <a:spLocks noGrp="1"/>
          </p:cNvSpPr>
          <p:nvPr>
            <p:ph type="title"/>
          </p:nvPr>
        </p:nvSpPr>
        <p:spPr/>
        <p:txBody>
          <a:bodyPr/>
          <a:lstStyle/>
          <a:p>
            <a:r>
              <a:rPr lang="en-US" dirty="0" smtClean="0"/>
              <a:t>Communication Competence: </a:t>
            </a:r>
            <a:br>
              <a:rPr lang="en-US" dirty="0" smtClean="0"/>
            </a:br>
            <a:r>
              <a:rPr lang="en-US" dirty="0" smtClean="0"/>
              <a:t>Think Student Products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36</a:t>
            </a:fld>
            <a:endParaRPr lang="en-US" dirty="0" smtClean="0"/>
          </a:p>
        </p:txBody>
      </p:sp>
      <p:pic>
        <p:nvPicPr>
          <p:cNvPr id="5122" name="Picture 2" descr="http://studentaffairs.lehigh.edu/sites/studentaffairs.lehigh.edu/files/offices/life/images/danc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0131" y="2068109"/>
            <a:ext cx="4304477" cy="286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79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40140" y="2850775"/>
            <a:ext cx="1910820" cy="2082243"/>
          </a:xfrm>
        </p:spPr>
        <p:txBody>
          <a:bodyPr/>
          <a:lstStyle/>
          <a:p>
            <a:pPr algn="r"/>
            <a:r>
              <a:rPr lang="en-US" i="1" dirty="0" smtClean="0"/>
              <a:t>“…characteristics of gifted students that affect their college planning….are </a:t>
            </a:r>
            <a:r>
              <a:rPr lang="en-US" i="1" dirty="0" err="1" smtClean="0"/>
              <a:t>multipotentiality</a:t>
            </a:r>
            <a:r>
              <a:rPr lang="en-US" i="1" dirty="0" smtClean="0"/>
              <a:t> and sensitivity to competing expectations.</a:t>
            </a:r>
          </a:p>
          <a:p>
            <a:pPr algn="ctr"/>
            <a:r>
              <a:rPr lang="en-US" dirty="0" smtClean="0">
                <a:solidFill>
                  <a:schemeClr val="bg1"/>
                </a:solidFill>
              </a:rPr>
              <a:t>Sandra L. Berger</a:t>
            </a:r>
            <a:endParaRPr lang="en-US" dirty="0">
              <a:solidFill>
                <a:schemeClr val="bg1"/>
              </a:solidFill>
            </a:endParaRPr>
          </a:p>
        </p:txBody>
      </p:sp>
      <p:sp>
        <p:nvSpPr>
          <p:cNvPr id="5" name="Footer Placeholder 4"/>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6" name="Text Placeholder 5"/>
          <p:cNvSpPr>
            <a:spLocks noGrp="1"/>
          </p:cNvSpPr>
          <p:nvPr>
            <p:ph type="body" idx="10"/>
          </p:nvPr>
        </p:nvSpPr>
        <p:spPr>
          <a:xfrm>
            <a:off x="380998" y="352261"/>
            <a:ext cx="6096001" cy="1074807"/>
          </a:xfrm>
        </p:spPr>
        <p:txBody>
          <a:bodyPr>
            <a:normAutofit/>
          </a:bodyPr>
          <a:lstStyle/>
          <a:p>
            <a:pPr algn="ctr"/>
            <a:r>
              <a:rPr lang="en-US" dirty="0" smtClean="0"/>
              <a:t>What are Student Outcomes for Affective Growth?</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 y="2962627"/>
            <a:ext cx="61722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1"/>
          <p:cNvSpPr txBox="1">
            <a:spLocks/>
          </p:cNvSpPr>
          <p:nvPr/>
        </p:nvSpPr>
        <p:spPr>
          <a:xfrm>
            <a:off x="3733800" y="3437454"/>
            <a:ext cx="3352800" cy="2560825"/>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20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20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2000" kern="1200">
                <a:solidFill>
                  <a:schemeClr val="tx2"/>
                </a:solidFill>
                <a:latin typeface="+mn-lt"/>
                <a:ea typeface="+mn-ea"/>
                <a:cs typeface="+mn-cs"/>
              </a:defRPr>
            </a:lvl9pPr>
          </a:lstStyle>
          <a:p>
            <a:pPr marL="285750" indent="-285750">
              <a:buFont typeface="Arial" panose="020B0604020202020204" pitchFamily="34" charset="0"/>
              <a:buChar char="•"/>
            </a:pPr>
            <a:endParaRPr lang="en-US" dirty="0"/>
          </a:p>
        </p:txBody>
      </p:sp>
      <p:pic>
        <p:nvPicPr>
          <p:cNvPr id="10244" name="Picture 4" descr="http://ecx.images-amazon.com/images/I/51fEcOec8%2BL._SX331_BO1,204,203,200_.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86605" y="238824"/>
            <a:ext cx="1585913" cy="2376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40" y="2440844"/>
            <a:ext cx="6018848" cy="400110"/>
          </a:xfrm>
          <a:prstGeom prst="rect">
            <a:avLst/>
          </a:prstGeom>
          <a:noFill/>
        </p:spPr>
        <p:txBody>
          <a:bodyPr wrap="square" rtlCol="0">
            <a:spAutoFit/>
          </a:bodyPr>
          <a:lstStyle/>
          <a:p>
            <a:r>
              <a:rPr lang="en-US" sz="2000" b="1" dirty="0" smtClean="0">
                <a:solidFill>
                  <a:srgbClr val="000000"/>
                </a:solidFill>
              </a:rPr>
              <a:t>“Essential Skills Content Standards” from the</a:t>
            </a:r>
            <a:endParaRPr lang="en-US" sz="2000" b="1" dirty="0">
              <a:solidFill>
                <a:srgbClr val="000000"/>
              </a:solidFill>
            </a:endParaRPr>
          </a:p>
        </p:txBody>
      </p:sp>
      <p:sp>
        <p:nvSpPr>
          <p:cNvPr id="7" name="TextBox 6"/>
          <p:cNvSpPr txBox="1"/>
          <p:nvPr/>
        </p:nvSpPr>
        <p:spPr>
          <a:xfrm>
            <a:off x="624840" y="5323099"/>
            <a:ext cx="6172200" cy="369332"/>
          </a:xfrm>
          <a:prstGeom prst="rect">
            <a:avLst/>
          </a:prstGeom>
          <a:noFill/>
        </p:spPr>
        <p:txBody>
          <a:bodyPr wrap="square" rtlCol="0">
            <a:spAutoFit/>
          </a:bodyPr>
          <a:lstStyle/>
          <a:p>
            <a:pPr algn="ctr"/>
            <a:r>
              <a:rPr lang="en-US" b="1" dirty="0" smtClean="0">
                <a:solidFill>
                  <a:srgbClr val="000000"/>
                </a:solidFill>
              </a:rPr>
              <a:t>Colorado Community College System</a:t>
            </a:r>
            <a:endParaRPr lang="en-US" b="1" dirty="0">
              <a:solidFill>
                <a:srgbClr val="000000"/>
              </a:solidFill>
            </a:endParaRPr>
          </a:p>
        </p:txBody>
      </p:sp>
    </p:spTree>
    <p:extLst>
      <p:ext uri="{BB962C8B-B14F-4D97-AF65-F5344CB8AC3E}">
        <p14:creationId xmlns:p14="http://schemas.microsoft.com/office/powerpoint/2010/main" val="4169418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8" y="1901947"/>
            <a:ext cx="4458427" cy="4407408"/>
          </a:xfrm>
        </p:spPr>
        <p:txBody>
          <a:bodyPr/>
          <a:lstStyle/>
          <a:p>
            <a:r>
              <a:rPr lang="en-US" dirty="0" smtClean="0"/>
              <a:t>Acquire skills to investigate the world of work in relation to self and career decisions.</a:t>
            </a:r>
          </a:p>
          <a:p>
            <a:r>
              <a:rPr lang="en-US" dirty="0" smtClean="0"/>
              <a:t>Use strategies to achieve future career goals.</a:t>
            </a:r>
          </a:p>
          <a:p>
            <a:r>
              <a:rPr lang="en-US" dirty="0" smtClean="0"/>
              <a:t>Understand relationship between personal qualities, education, training and the world of work.</a:t>
            </a:r>
            <a:endParaRPr lang="en-US" dirty="0"/>
          </a:p>
        </p:txBody>
      </p:sp>
      <p:sp>
        <p:nvSpPr>
          <p:cNvPr id="4" name="Title 3"/>
          <p:cNvSpPr>
            <a:spLocks noGrp="1"/>
          </p:cNvSpPr>
          <p:nvPr>
            <p:ph type="title"/>
          </p:nvPr>
        </p:nvSpPr>
        <p:spPr/>
        <p:txBody>
          <a:bodyPr/>
          <a:lstStyle/>
          <a:p>
            <a:r>
              <a:rPr lang="en-US" sz="2400" dirty="0" smtClean="0"/>
              <a:t>College &amp; Career: </a:t>
            </a:r>
            <a:br>
              <a:rPr lang="en-US" sz="2400" dirty="0" smtClean="0"/>
            </a:br>
            <a:r>
              <a:rPr lang="en-US" dirty="0" smtClean="0"/>
              <a:t>Think: “Investigate &amp; Prepare”</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3" name="TextBox 2"/>
          <p:cNvSpPr txBox="1"/>
          <p:nvPr/>
        </p:nvSpPr>
        <p:spPr>
          <a:xfrm>
            <a:off x="832758" y="5404748"/>
            <a:ext cx="6923313" cy="923330"/>
          </a:xfrm>
          <a:prstGeom prst="rect">
            <a:avLst/>
          </a:prstGeom>
          <a:noFill/>
        </p:spPr>
        <p:txBody>
          <a:bodyPr wrap="square" rtlCol="0">
            <a:spAutoFit/>
          </a:bodyPr>
          <a:lstStyle/>
          <a:p>
            <a:r>
              <a:rPr lang="en-US" dirty="0" smtClean="0"/>
              <a:t>ICAP Promising Practices; Career Standards </a:t>
            </a:r>
            <a:r>
              <a:rPr lang="en-US" dirty="0"/>
              <a:t>&amp; Indicators </a:t>
            </a:r>
            <a:r>
              <a:rPr lang="en-US" dirty="0">
                <a:hlinkClick r:id="rId3"/>
              </a:rPr>
              <a:t>http://www.cde.state.co.us/sites/default/files/icappromisingpractices/CAREER%20STANDARDS%20AND%20INDICATORS.pdf</a:t>
            </a:r>
            <a:endParaRPr lang="en-US" dirty="0"/>
          </a:p>
        </p:txBody>
      </p:sp>
      <p:pic>
        <p:nvPicPr>
          <p:cNvPr id="1026" name="Picture 2" descr="Road Sign, Town Sign, Success, Career, Rise, Ascen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0183" y="2225003"/>
            <a:ext cx="3578224" cy="236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5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3660" y="2011680"/>
            <a:ext cx="4038600" cy="4114800"/>
          </a:xfrm>
        </p:spPr>
        <p:txBody>
          <a:bodyPr/>
          <a:lstStyle/>
          <a:p>
            <a:r>
              <a:rPr lang="en-US" dirty="0" smtClean="0"/>
              <a:t>Identification Scenarios</a:t>
            </a:r>
          </a:p>
          <a:p>
            <a:r>
              <a:rPr lang="en-US" dirty="0"/>
              <a:t>1</a:t>
            </a:r>
            <a:r>
              <a:rPr lang="en-US" dirty="0" smtClean="0"/>
              <a:t> Affective </a:t>
            </a:r>
            <a:br>
              <a:rPr lang="en-US" dirty="0" smtClean="0"/>
            </a:br>
            <a:r>
              <a:rPr lang="en-US" dirty="0" smtClean="0"/>
              <a:t>SMART Goal Worksheet</a:t>
            </a:r>
          </a:p>
          <a:p>
            <a:r>
              <a:rPr lang="en-US" dirty="0" smtClean="0"/>
              <a:t>NAGC Learning Environments Standards</a:t>
            </a:r>
          </a:p>
          <a:p>
            <a:r>
              <a:rPr lang="en-US" dirty="0" smtClean="0"/>
              <a:t>Affective Competencies Matrix</a:t>
            </a:r>
          </a:p>
          <a:p>
            <a:r>
              <a:rPr lang="en-US" dirty="0" smtClean="0"/>
              <a:t>Postsecondary Workforce Ready graphic</a:t>
            </a:r>
          </a:p>
          <a:p>
            <a:r>
              <a:rPr lang="en-US" dirty="0" smtClean="0"/>
              <a:t>Sample CTE Standards</a:t>
            </a:r>
            <a:endParaRPr lang="en-US" dirty="0"/>
          </a:p>
        </p:txBody>
      </p:sp>
      <p:sp>
        <p:nvSpPr>
          <p:cNvPr id="4" name="Title 3"/>
          <p:cNvSpPr>
            <a:spLocks noGrp="1"/>
          </p:cNvSpPr>
          <p:nvPr>
            <p:ph type="title"/>
          </p:nvPr>
        </p:nvSpPr>
        <p:spPr/>
        <p:txBody>
          <a:bodyPr/>
          <a:lstStyle/>
          <a:p>
            <a:r>
              <a:rPr lang="en-US" dirty="0" smtClean="0"/>
              <a:t>Application </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39</a:t>
            </a:fld>
            <a:endParaRPr lang="en-US" dirty="0" smtClean="0"/>
          </a:p>
        </p:txBody>
      </p:sp>
      <p:pic>
        <p:nvPicPr>
          <p:cNvPr id="6" name="Picture 2" descr="http://images.clipartpanda.com/practice-clipart-practice-m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172" y="2377440"/>
            <a:ext cx="2696620" cy="276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88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94114"/>
            <a:ext cx="6095999" cy="4263799"/>
          </a:xfrm>
        </p:spPr>
        <p:txBody>
          <a:bodyPr/>
          <a:lstStyle/>
          <a:p>
            <a:r>
              <a:rPr lang="en-US" dirty="0"/>
              <a:t>There are many theories which attest to the connection between the affective domain and cognitive processing. </a:t>
            </a:r>
            <a:endParaRPr lang="en-US" dirty="0" smtClean="0"/>
          </a:p>
          <a:p>
            <a:r>
              <a:rPr lang="en-US" dirty="0" smtClean="0"/>
              <a:t>…when </a:t>
            </a:r>
            <a:r>
              <a:rPr lang="en-US" dirty="0"/>
              <a:t>affective issues are addressed and social emotional needs met, students face their challenges with emotional balance and appropriate coping mechanisms that promote success in reaching personal potential (</a:t>
            </a:r>
            <a:r>
              <a:rPr lang="en-US" dirty="0" err="1"/>
              <a:t>Roeper</a:t>
            </a:r>
            <a:r>
              <a:rPr lang="en-US" dirty="0"/>
              <a:t>, </a:t>
            </a:r>
            <a:r>
              <a:rPr lang="en-US" dirty="0" smtClean="0"/>
              <a:t>1995)</a:t>
            </a:r>
          </a:p>
          <a:p>
            <a:pPr marL="45720" indent="0">
              <a:buNone/>
            </a:pPr>
            <a:endParaRPr lang="en-US" sz="1800" dirty="0" smtClean="0"/>
          </a:p>
          <a:p>
            <a:pPr marL="45720" indent="0">
              <a:buNone/>
            </a:pPr>
            <a:r>
              <a:rPr lang="en-US" sz="1800" dirty="0" smtClean="0"/>
              <a:t>A </a:t>
            </a:r>
            <a:r>
              <a:rPr lang="en-US" sz="1800" dirty="0"/>
              <a:t>Case for Affective Education: Addressing the Social and Emotional Needs of Gifted Students in the Classroom </a:t>
            </a:r>
            <a:r>
              <a:rPr lang="en-US" sz="1800" dirty="0" smtClean="0"/>
              <a:t>–sengifted.org</a:t>
            </a:r>
            <a:endParaRPr lang="en-US" sz="1800" dirty="0"/>
          </a:p>
        </p:txBody>
      </p:sp>
      <p:sp>
        <p:nvSpPr>
          <p:cNvPr id="3" name="Text Placeholder 2"/>
          <p:cNvSpPr>
            <a:spLocks noGrp="1"/>
          </p:cNvSpPr>
          <p:nvPr>
            <p:ph type="body" sz="half" idx="2"/>
          </p:nvPr>
        </p:nvSpPr>
        <p:spPr>
          <a:xfrm>
            <a:off x="7040140" y="2759537"/>
            <a:ext cx="1910820" cy="2599218"/>
          </a:xfrm>
        </p:spPr>
        <p:txBody>
          <a:bodyPr/>
          <a:lstStyle/>
          <a:p>
            <a:pPr algn="r"/>
            <a:r>
              <a:rPr lang="en-US" i="1" dirty="0" smtClean="0"/>
              <a:t>Many poor children simply do not have the repertoire of necessary social-emotional responses for school.</a:t>
            </a:r>
          </a:p>
          <a:p>
            <a:pPr algn="ctr"/>
            <a:r>
              <a:rPr lang="en-US" dirty="0" smtClean="0"/>
              <a:t>Eric Jensen </a:t>
            </a:r>
          </a:p>
        </p:txBody>
      </p:sp>
      <p:sp>
        <p:nvSpPr>
          <p:cNvPr id="5" name="Footer Placeholder 4"/>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6" name="Text Placeholder 5"/>
          <p:cNvSpPr>
            <a:spLocks noGrp="1"/>
          </p:cNvSpPr>
          <p:nvPr>
            <p:ph type="body" idx="10"/>
          </p:nvPr>
        </p:nvSpPr>
        <p:spPr>
          <a:xfrm>
            <a:off x="380998" y="457199"/>
            <a:ext cx="6096001" cy="1240971"/>
          </a:xfrm>
        </p:spPr>
        <p:txBody>
          <a:bodyPr>
            <a:normAutofit fontScale="92500" lnSpcReduction="10000"/>
          </a:bodyPr>
          <a:lstStyle/>
          <a:p>
            <a:pPr algn="ctr"/>
            <a:r>
              <a:rPr lang="en-US" dirty="0" smtClean="0"/>
              <a:t>What do we know about the importance of affective support in student learning and growth?</a:t>
            </a:r>
            <a:endParaRPr lang="en-US" dirty="0"/>
          </a:p>
        </p:txBody>
      </p:sp>
      <p:pic>
        <p:nvPicPr>
          <p:cNvPr id="1026" name="Picture 2" descr="http://shop.ascd.org/serverfiles/productimages/113001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72805" y="293914"/>
            <a:ext cx="1416912" cy="21227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663854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2830652592"/>
              </p:ext>
            </p:extLst>
          </p:nvPr>
        </p:nvGraphicFramePr>
        <p:xfrm>
          <a:off x="271272" y="293914"/>
          <a:ext cx="6096000" cy="6336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7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2880" y="1719072"/>
            <a:ext cx="4210303" cy="4407408"/>
          </a:xfrm>
        </p:spPr>
        <p:txBody>
          <a:bodyPr/>
          <a:lstStyle/>
          <a:p>
            <a:r>
              <a:rPr lang="en-US" dirty="0" smtClean="0"/>
              <a:t>Write an ALP for </a:t>
            </a:r>
            <a:r>
              <a:rPr lang="en-US" dirty="0" err="1" smtClean="0"/>
              <a:t>Yulia</a:t>
            </a:r>
            <a:r>
              <a:rPr lang="en-US" dirty="0" smtClean="0"/>
              <a:t> using the NAGC or CTE standards:</a:t>
            </a:r>
          </a:p>
          <a:p>
            <a:pPr lvl="1"/>
            <a:r>
              <a:rPr lang="en-US" dirty="0" smtClean="0"/>
              <a:t>Communication</a:t>
            </a:r>
          </a:p>
          <a:p>
            <a:pPr lvl="1"/>
            <a:r>
              <a:rPr lang="en-US" dirty="0" smtClean="0"/>
              <a:t>College &amp; Career</a:t>
            </a:r>
          </a:p>
          <a:p>
            <a:pPr marL="45720" indent="0">
              <a:buNone/>
            </a:pP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40</a:t>
            </a:fld>
            <a:endParaRPr lang="en-US" dirty="0" smtClean="0"/>
          </a:p>
        </p:txBody>
      </p:sp>
      <p:pic>
        <p:nvPicPr>
          <p:cNvPr id="8" name="Picture 2" descr="http://images.clipartpanda.com/practice-clipart-practice-m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08099">
            <a:off x="7102364" y="146304"/>
            <a:ext cx="1678691" cy="17190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a:spLocks noGrp="1"/>
          </p:cNvSpPr>
          <p:nvPr>
            <p:ph sz="half" idx="1"/>
          </p:nvPr>
        </p:nvSpPr>
        <p:spPr>
          <a:xfrm>
            <a:off x="4608576" y="1719072"/>
            <a:ext cx="4362312" cy="4911598"/>
          </a:xfrm>
        </p:spPr>
        <p:txBody>
          <a:bodyPr/>
          <a:lstStyle/>
          <a:p>
            <a:r>
              <a:rPr lang="en-US" dirty="0" smtClean="0"/>
              <a:t>CHANGE PARTNERS &amp; ROLES</a:t>
            </a:r>
          </a:p>
          <a:p>
            <a:r>
              <a:rPr lang="en-US" dirty="0" smtClean="0"/>
              <a:t>Role Play in Pairs 5 min.</a:t>
            </a:r>
          </a:p>
          <a:p>
            <a:pPr lvl="1"/>
            <a:r>
              <a:rPr lang="en-US" dirty="0" smtClean="0"/>
              <a:t>Teacher: Interview/Facilitate</a:t>
            </a:r>
          </a:p>
          <a:p>
            <a:pPr lvl="1"/>
            <a:r>
              <a:rPr lang="en-US" dirty="0" smtClean="0"/>
              <a:t>Student: Share/Advocate</a:t>
            </a:r>
          </a:p>
          <a:p>
            <a:r>
              <a:rPr lang="en-US" dirty="0" smtClean="0"/>
              <a:t>Collaborate on an ALP 5 min.</a:t>
            </a:r>
          </a:p>
          <a:p>
            <a:pPr lvl="1"/>
            <a:r>
              <a:rPr lang="en-US" dirty="0" smtClean="0"/>
              <a:t>Use the Affective SMART Goal Worksheet</a:t>
            </a:r>
          </a:p>
          <a:p>
            <a:r>
              <a:rPr lang="en-US" dirty="0" smtClean="0"/>
              <a:t>Table Share</a:t>
            </a:r>
          </a:p>
          <a:p>
            <a:pPr lvl="1"/>
            <a:r>
              <a:rPr lang="en-US" dirty="0" smtClean="0"/>
              <a:t>Compare the goals created</a:t>
            </a:r>
          </a:p>
          <a:p>
            <a:pPr lvl="1"/>
            <a:r>
              <a:rPr lang="en-US" dirty="0" smtClean="0"/>
              <a:t>Table lead fills out the Affective Competence Chart</a:t>
            </a:r>
          </a:p>
          <a:p>
            <a:endParaRPr lang="en-US" dirty="0"/>
          </a:p>
          <a:p>
            <a:pPr lvl="1"/>
            <a:endParaRPr lang="en-US" dirty="0" smtClean="0"/>
          </a:p>
          <a:p>
            <a:pPr lvl="1"/>
            <a:endParaRPr lang="en-US" dirty="0" smtClean="0"/>
          </a:p>
          <a:p>
            <a:pPr marL="45720" indent="0">
              <a:buNone/>
            </a:pPr>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616" y="3393722"/>
            <a:ext cx="2305304" cy="309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48224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9" name="Content Placeholder 1"/>
          <p:cNvSpPr>
            <a:spLocks noGrp="1"/>
          </p:cNvSpPr>
          <p:nvPr>
            <p:ph sz="half" idx="1"/>
          </p:nvPr>
        </p:nvSpPr>
        <p:spPr>
          <a:xfrm>
            <a:off x="209688" y="1719072"/>
            <a:ext cx="4362312" cy="4407408"/>
          </a:xfrm>
        </p:spPr>
        <p:txBody>
          <a:bodyPr/>
          <a:lstStyle/>
          <a:p>
            <a:r>
              <a:rPr lang="en-US" dirty="0" smtClean="0"/>
              <a:t>Did your group use any spoken or unspoken rules when dealing with teacher and student perspectives to arrive at consensus on a goal?</a:t>
            </a:r>
          </a:p>
          <a:p>
            <a:endParaRPr lang="en-US" dirty="0"/>
          </a:p>
          <a:p>
            <a:pPr lvl="1"/>
            <a:endParaRPr lang="en-US" dirty="0" smtClean="0"/>
          </a:p>
          <a:p>
            <a:pPr lvl="1"/>
            <a:endParaRPr lang="en-US" dirty="0" smtClean="0"/>
          </a:p>
          <a:p>
            <a:pPr marL="4572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43525"/>
            <a:ext cx="9144000" cy="840408"/>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647" y="3833623"/>
            <a:ext cx="1978151" cy="265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0359" y="2359152"/>
            <a:ext cx="3493007" cy="349300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50359" y="1847088"/>
            <a:ext cx="1371600" cy="1371600"/>
          </a:xfrm>
          <a:prstGeom prst="rect">
            <a:avLst/>
          </a:prstGeom>
        </p:spPr>
      </p:pic>
    </p:spTree>
    <p:extLst>
      <p:ext uri="{BB962C8B-B14F-4D97-AF65-F5344CB8AC3E}">
        <p14:creationId xmlns:p14="http://schemas.microsoft.com/office/powerpoint/2010/main" val="1521856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42</a:t>
            </a:fld>
            <a:endParaRPr lang="en-US" dirty="0" smtClean="0"/>
          </a:p>
        </p:txBody>
      </p:sp>
      <p:pic>
        <p:nvPicPr>
          <p:cNvPr id="4" name="Picture 3"/>
          <p:cNvPicPr>
            <a:picLocks noChangeAspect="1"/>
          </p:cNvPicPr>
          <p:nvPr/>
        </p:nvPicPr>
        <p:blipFill>
          <a:blip r:embed="rId3"/>
          <a:stretch>
            <a:fillRect/>
          </a:stretch>
        </p:blipFill>
        <p:spPr>
          <a:xfrm>
            <a:off x="-412480" y="2176272"/>
            <a:ext cx="10333103" cy="3858768"/>
          </a:xfrm>
          <a:prstGeom prst="rect">
            <a:avLst/>
          </a:prstGeom>
        </p:spPr>
      </p:pic>
      <p:sp>
        <p:nvSpPr>
          <p:cNvPr id="5" name="Rectangle 4"/>
          <p:cNvSpPr/>
          <p:nvPr/>
        </p:nvSpPr>
        <p:spPr>
          <a:xfrm>
            <a:off x="0" y="969264"/>
            <a:ext cx="9144000" cy="120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0999" y="420624"/>
            <a:ext cx="8470393" cy="1200329"/>
          </a:xfrm>
          <a:prstGeom prst="rect">
            <a:avLst/>
          </a:prstGeom>
          <a:noFill/>
        </p:spPr>
        <p:txBody>
          <a:bodyPr wrap="square" rtlCol="0">
            <a:spAutoFit/>
          </a:bodyPr>
          <a:lstStyle/>
          <a:p>
            <a:pPr algn="ctr"/>
            <a:r>
              <a:rPr lang="en-US" sz="3600" spc="200" dirty="0" smtClean="0">
                <a:solidFill>
                  <a:prstClr val="white"/>
                </a:solidFill>
                <a:latin typeface="Museo Slab 500"/>
                <a:ea typeface="+mj-ea"/>
              </a:rPr>
              <a:t>There are many roads to meaningful ALP goals</a:t>
            </a:r>
            <a:endParaRPr lang="en-US" dirty="0"/>
          </a:p>
        </p:txBody>
      </p:sp>
    </p:spTree>
    <p:extLst>
      <p:ext uri="{BB962C8B-B14F-4D97-AF65-F5344CB8AC3E}">
        <p14:creationId xmlns:p14="http://schemas.microsoft.com/office/powerpoint/2010/main" val="2008959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3660" y="2011680"/>
            <a:ext cx="4038600" cy="4114800"/>
          </a:xfrm>
        </p:spPr>
        <p:txBody>
          <a:bodyPr/>
          <a:lstStyle/>
          <a:p>
            <a:r>
              <a:rPr lang="en-US" dirty="0" smtClean="0"/>
              <a:t>Identification Scenarios</a:t>
            </a:r>
          </a:p>
          <a:p>
            <a:r>
              <a:rPr lang="en-US" dirty="0"/>
              <a:t>1</a:t>
            </a:r>
            <a:r>
              <a:rPr lang="en-US" dirty="0" smtClean="0"/>
              <a:t> Affective </a:t>
            </a:r>
            <a:br>
              <a:rPr lang="en-US" dirty="0" smtClean="0"/>
            </a:br>
            <a:r>
              <a:rPr lang="en-US" dirty="0" smtClean="0"/>
              <a:t>SMART Goal Worksheet</a:t>
            </a:r>
          </a:p>
          <a:p>
            <a:r>
              <a:rPr lang="en-US" dirty="0" smtClean="0"/>
              <a:t>NAGC Learning Environments Standards</a:t>
            </a:r>
          </a:p>
          <a:p>
            <a:r>
              <a:rPr lang="en-US" dirty="0" smtClean="0"/>
              <a:t>Affective Competencies Matrix</a:t>
            </a:r>
          </a:p>
          <a:p>
            <a:r>
              <a:rPr lang="en-US" dirty="0" smtClean="0"/>
              <a:t>Postsecondary Workforce Ready graphic</a:t>
            </a:r>
          </a:p>
          <a:p>
            <a:r>
              <a:rPr lang="en-US" dirty="0" smtClean="0"/>
              <a:t>Sample CTE Standards</a:t>
            </a:r>
            <a:endParaRPr lang="en-US" dirty="0"/>
          </a:p>
        </p:txBody>
      </p:sp>
      <p:sp>
        <p:nvSpPr>
          <p:cNvPr id="4" name="Title 3"/>
          <p:cNvSpPr>
            <a:spLocks noGrp="1"/>
          </p:cNvSpPr>
          <p:nvPr>
            <p:ph type="title"/>
          </p:nvPr>
        </p:nvSpPr>
        <p:spPr/>
        <p:txBody>
          <a:bodyPr/>
          <a:lstStyle/>
          <a:p>
            <a:r>
              <a:rPr lang="en-US" dirty="0" smtClean="0"/>
              <a:t>Application </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43</a:t>
            </a:fld>
            <a:endParaRPr lang="en-US" dirty="0" smtClean="0"/>
          </a:p>
        </p:txBody>
      </p:sp>
      <p:pic>
        <p:nvPicPr>
          <p:cNvPr id="6" name="Picture 2" descr="http://images.clipartpanda.com/practice-clipart-practice-m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172" y="2377440"/>
            <a:ext cx="2696620" cy="276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76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54583" y="1719072"/>
            <a:ext cx="4038600" cy="4407408"/>
          </a:xfrm>
        </p:spPr>
        <p:txBody>
          <a:bodyPr/>
          <a:lstStyle/>
          <a:p>
            <a:r>
              <a:rPr lang="en-US" dirty="0" smtClean="0"/>
              <a:t>Write an ALP for Dustin using any of the NAGC or CTE standards that best fit his needs.</a:t>
            </a:r>
          </a:p>
          <a:p>
            <a:pPr marL="45720" indent="0">
              <a:buNone/>
            </a:pP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44</a:t>
            </a:fld>
            <a:endParaRPr lang="en-US" dirty="0" smtClean="0"/>
          </a:p>
        </p:txBody>
      </p:sp>
      <p:pic>
        <p:nvPicPr>
          <p:cNvPr id="8" name="Picture 2" descr="http://images.clipartpanda.com/practice-clipart-practice-md.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508" y="146304"/>
            <a:ext cx="1678691" cy="17190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a:spLocks noGrp="1"/>
          </p:cNvSpPr>
          <p:nvPr>
            <p:ph sz="half" idx="1"/>
          </p:nvPr>
        </p:nvSpPr>
        <p:spPr>
          <a:xfrm>
            <a:off x="4608576" y="1719072"/>
            <a:ext cx="4362312" cy="4407408"/>
          </a:xfrm>
        </p:spPr>
        <p:txBody>
          <a:bodyPr/>
          <a:lstStyle/>
          <a:p>
            <a:r>
              <a:rPr lang="en-US" dirty="0" smtClean="0"/>
              <a:t>Role Play in Pairs 5 min.</a:t>
            </a:r>
          </a:p>
          <a:p>
            <a:pPr lvl="1"/>
            <a:r>
              <a:rPr lang="en-US" dirty="0" smtClean="0"/>
              <a:t>Teacher: Interview/Facilitate</a:t>
            </a:r>
          </a:p>
          <a:p>
            <a:pPr lvl="1"/>
            <a:r>
              <a:rPr lang="en-US" dirty="0" smtClean="0"/>
              <a:t>Student: Share/Advocate</a:t>
            </a:r>
          </a:p>
          <a:p>
            <a:r>
              <a:rPr lang="en-US" dirty="0" smtClean="0"/>
              <a:t>Collaborate on an ALP 5 min.</a:t>
            </a:r>
          </a:p>
          <a:p>
            <a:pPr lvl="1"/>
            <a:r>
              <a:rPr lang="en-US" dirty="0" smtClean="0"/>
              <a:t>Use the Affective SMART Goal Worksheet</a:t>
            </a:r>
          </a:p>
          <a:p>
            <a:r>
              <a:rPr lang="en-US" dirty="0" smtClean="0"/>
              <a:t>Table Share</a:t>
            </a:r>
          </a:p>
          <a:p>
            <a:pPr lvl="1"/>
            <a:r>
              <a:rPr lang="en-US" dirty="0" smtClean="0"/>
              <a:t>Compare the goals created</a:t>
            </a:r>
          </a:p>
          <a:p>
            <a:pPr lvl="1"/>
            <a:r>
              <a:rPr lang="en-US" dirty="0" smtClean="0"/>
              <a:t>Table lead fills out the Affective Competence Chart</a:t>
            </a:r>
          </a:p>
          <a:p>
            <a:endParaRPr lang="en-US" dirty="0"/>
          </a:p>
          <a:p>
            <a:pPr lvl="1"/>
            <a:endParaRPr lang="en-US" dirty="0" smtClean="0"/>
          </a:p>
          <a:p>
            <a:pPr lvl="1"/>
            <a:endParaRPr lang="en-US" dirty="0" smtClean="0"/>
          </a:p>
          <a:p>
            <a:pPr marL="4572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45" y="3268345"/>
            <a:ext cx="319087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302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fld id="{757A2F4E-5D54-B04B-91BD-7E78EE1FE9FD}" type="slidenum">
              <a:rPr lang="en-US" smtClean="0"/>
              <a:pPr/>
              <a:t>45</a:t>
            </a:fld>
            <a:endParaRPr lang="en-US" dirty="0" smtClean="0"/>
          </a:p>
        </p:txBody>
      </p:sp>
      <p:sp>
        <p:nvSpPr>
          <p:cNvPr id="9" name="Content Placeholder 1"/>
          <p:cNvSpPr>
            <a:spLocks noGrp="1"/>
          </p:cNvSpPr>
          <p:nvPr>
            <p:ph sz="half" idx="1"/>
          </p:nvPr>
        </p:nvSpPr>
        <p:spPr>
          <a:xfrm>
            <a:off x="322711" y="1676360"/>
            <a:ext cx="4362312" cy="4407408"/>
          </a:xfrm>
        </p:spPr>
        <p:txBody>
          <a:bodyPr/>
          <a:lstStyle/>
          <a:p>
            <a:r>
              <a:rPr lang="en-US" dirty="0" smtClean="0"/>
              <a:t>What is the big idea you are walking away with today about writing </a:t>
            </a:r>
            <a:r>
              <a:rPr lang="en-US" dirty="0"/>
              <a:t>a</a:t>
            </a:r>
            <a:r>
              <a:rPr lang="en-US" dirty="0" smtClean="0"/>
              <a:t>ffective ALPs?</a:t>
            </a:r>
          </a:p>
          <a:p>
            <a:endParaRPr lang="en-US" dirty="0"/>
          </a:p>
          <a:p>
            <a:pPr lvl="1"/>
            <a:endParaRPr lang="en-US" dirty="0" smtClean="0"/>
          </a:p>
          <a:p>
            <a:pPr lvl="1"/>
            <a:endParaRPr lang="en-US" dirty="0" smtClean="0"/>
          </a:p>
          <a:p>
            <a:pPr marL="4572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43525"/>
            <a:ext cx="9144000" cy="840408"/>
          </a:xfrm>
          <a:prstGeom prst="rect">
            <a:avLst/>
          </a:prstGeom>
        </p:spPr>
      </p:pic>
      <p:pic>
        <p:nvPicPr>
          <p:cNvPr id="10" name="Picture 9"/>
          <p:cNvPicPr>
            <a:picLocks noChangeAspect="1"/>
          </p:cNvPicPr>
          <p:nvPr/>
        </p:nvPicPr>
        <p:blipFill>
          <a:blip r:embed="rId4"/>
          <a:stretch>
            <a:fillRect/>
          </a:stretch>
        </p:blipFill>
        <p:spPr>
          <a:xfrm rot="20378078">
            <a:off x="569751" y="3291859"/>
            <a:ext cx="1396105" cy="1335536"/>
          </a:xfrm>
          <a:prstGeom prst="rect">
            <a:avLst/>
          </a:prstGeom>
        </p:spPr>
      </p:pic>
      <p:pic>
        <p:nvPicPr>
          <p:cNvPr id="2" name="Picture 1"/>
          <p:cNvPicPr>
            <a:picLocks noChangeAspect="1"/>
          </p:cNvPicPr>
          <p:nvPr/>
        </p:nvPicPr>
        <p:blipFill>
          <a:blip r:embed="rId5"/>
          <a:stretch>
            <a:fillRect/>
          </a:stretch>
        </p:blipFill>
        <p:spPr>
          <a:xfrm>
            <a:off x="1370595" y="4706031"/>
            <a:ext cx="2648870" cy="1743617"/>
          </a:xfrm>
          <a:prstGeom prst="rect">
            <a:avLst/>
          </a:prstGeom>
        </p:spPr>
      </p:pic>
      <p:pic>
        <p:nvPicPr>
          <p:cNvPr id="1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899284">
            <a:off x="3659560" y="2923947"/>
            <a:ext cx="1171186" cy="1574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28093" y="3169943"/>
            <a:ext cx="1174268" cy="123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8795" y="2212848"/>
            <a:ext cx="3456432" cy="3456432"/>
          </a:xfrm>
          <a:prstGeom prst="rect">
            <a:avLst/>
          </a:prstGeom>
        </p:spPr>
      </p:pic>
    </p:spTree>
    <p:extLst>
      <p:ext uri="{BB962C8B-B14F-4D97-AF65-F5344CB8AC3E}">
        <p14:creationId xmlns:p14="http://schemas.microsoft.com/office/powerpoint/2010/main" val="826158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016" y="3006969"/>
            <a:ext cx="5961184" cy="646331"/>
          </a:xfrm>
          <a:prstGeom prst="rect">
            <a:avLst/>
          </a:prstGeom>
          <a:noFill/>
        </p:spPr>
        <p:txBody>
          <a:bodyPr wrap="square" rtlCol="0">
            <a:spAutoFit/>
          </a:bodyPr>
          <a:lstStyle/>
          <a:p>
            <a:r>
              <a:rPr lang="en-US" dirty="0">
                <a:hlinkClick r:id="rId3"/>
              </a:rPr>
              <a:t>https://</a:t>
            </a:r>
            <a:r>
              <a:rPr lang="en-US" dirty="0" smtClean="0">
                <a:hlinkClick r:id="rId3"/>
              </a:rPr>
              <a:t>www.youtube.com/watch?v=kZlXWp6vFdE</a:t>
            </a:r>
            <a:endParaRPr lang="en-US" dirty="0" smtClean="0"/>
          </a:p>
          <a:p>
            <a:endParaRPr lang="en-US" dirty="0"/>
          </a:p>
        </p:txBody>
      </p:sp>
      <p:sp>
        <p:nvSpPr>
          <p:cNvPr id="4" name="TextBox 3"/>
          <p:cNvSpPr txBox="1"/>
          <p:nvPr/>
        </p:nvSpPr>
        <p:spPr>
          <a:xfrm>
            <a:off x="281354" y="263769"/>
            <a:ext cx="8458200" cy="646331"/>
          </a:xfrm>
          <a:prstGeom prst="rect">
            <a:avLst/>
          </a:prstGeom>
          <a:noFill/>
        </p:spPr>
        <p:txBody>
          <a:bodyPr wrap="square" rtlCol="0">
            <a:spAutoFit/>
          </a:bodyPr>
          <a:lstStyle/>
          <a:p>
            <a:pPr algn="ctr"/>
            <a:r>
              <a:rPr lang="en-US" sz="3600" spc="200" dirty="0" smtClean="0">
                <a:solidFill>
                  <a:prstClr val="white"/>
                </a:solidFill>
                <a:latin typeface="Museo Slab 500"/>
              </a:rPr>
              <a:t>The Ultimate Affective Goal</a:t>
            </a:r>
            <a:endParaRPr lang="en-US" sz="3600" dirty="0"/>
          </a:p>
        </p:txBody>
      </p:sp>
    </p:spTree>
    <p:extLst>
      <p:ext uri="{BB962C8B-B14F-4D97-AF65-F5344CB8AC3E}">
        <p14:creationId xmlns:p14="http://schemas.microsoft.com/office/powerpoint/2010/main" val="404924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91056" y="2083197"/>
            <a:ext cx="6400800" cy="4407408"/>
          </a:xfrm>
        </p:spPr>
        <p:txBody>
          <a:bodyPr/>
          <a:lstStyle/>
          <a:p>
            <a:pPr marL="45720" indent="0" algn="ctr">
              <a:buNone/>
            </a:pPr>
            <a:r>
              <a:rPr lang="en-US" dirty="0" smtClean="0"/>
              <a:t>Carol </a:t>
            </a:r>
            <a:r>
              <a:rPr lang="en-US" dirty="0" err="1" smtClean="0"/>
              <a:t>Dweck</a:t>
            </a:r>
            <a:r>
              <a:rPr lang="en-US" dirty="0" smtClean="0"/>
              <a:t>: Growth Mindset</a:t>
            </a:r>
          </a:p>
          <a:p>
            <a:pPr algn="ctr"/>
            <a:endParaRPr lang="en-US" dirty="0"/>
          </a:p>
          <a:p>
            <a:pPr marL="45720" indent="0" algn="ctr">
              <a:buNone/>
            </a:pPr>
            <a:r>
              <a:rPr lang="en-US" sz="3200" b="0" i="1" dirty="0" smtClean="0"/>
              <a:t>The power of  believing you can improve.</a:t>
            </a:r>
          </a:p>
          <a:p>
            <a:pPr marL="45720" indent="0" algn="ctr">
              <a:buNone/>
            </a:pPr>
            <a:endParaRPr lang="en-US" sz="3200" b="0" i="1" dirty="0"/>
          </a:p>
          <a:p>
            <a:pPr marL="45720" indent="0">
              <a:buNone/>
            </a:pPr>
            <a:r>
              <a:rPr lang="en-US" sz="1800" b="0" dirty="0" smtClean="0"/>
              <a:t>Upload video and clip from YouTube</a:t>
            </a:r>
            <a:endParaRPr lang="en-US" sz="1800" b="0" dirty="0"/>
          </a:p>
        </p:txBody>
      </p:sp>
      <p:sp>
        <p:nvSpPr>
          <p:cNvPr id="4" name="Title 3"/>
          <p:cNvSpPr>
            <a:spLocks noGrp="1"/>
          </p:cNvSpPr>
          <p:nvPr>
            <p:ph type="title"/>
          </p:nvPr>
        </p:nvSpPr>
        <p:spPr/>
        <p:txBody>
          <a:bodyPr/>
          <a:lstStyle/>
          <a:p>
            <a:r>
              <a:rPr lang="en-US" dirty="0"/>
              <a:t>Gifted Education is </a:t>
            </a:r>
            <a:r>
              <a:rPr lang="en-US" dirty="0" smtClean="0"/>
              <a:t>Strength Based</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119286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1450" y="1795151"/>
            <a:ext cx="3937462" cy="4407408"/>
          </a:xfrm>
        </p:spPr>
        <p:txBody>
          <a:bodyPr/>
          <a:lstStyle/>
          <a:p>
            <a:r>
              <a:rPr lang="en-US" dirty="0" smtClean="0"/>
              <a:t>Improve upon an affective strength</a:t>
            </a:r>
          </a:p>
          <a:p>
            <a:r>
              <a:rPr lang="en-US" dirty="0" smtClean="0"/>
              <a:t>Investigate and prepare for college and career</a:t>
            </a:r>
          </a:p>
          <a:p>
            <a:r>
              <a:rPr lang="en-US" dirty="0" smtClean="0"/>
              <a:t>Address, modify or eliminate an impedi</a:t>
            </a:r>
            <a:r>
              <a:rPr lang="en-US" dirty="0"/>
              <a:t>ment </a:t>
            </a:r>
            <a:r>
              <a:rPr lang="en-US" dirty="0" smtClean="0"/>
              <a:t>(</a:t>
            </a:r>
            <a:r>
              <a:rPr lang="en-US" b="0" dirty="0" smtClean="0"/>
              <a:t>a </a:t>
            </a:r>
            <a:r>
              <a:rPr lang="en-US" b="0" dirty="0"/>
              <a:t>hindrance or obstruction in doing </a:t>
            </a:r>
            <a:r>
              <a:rPr lang="en-US" b="0" dirty="0" smtClean="0"/>
              <a:t>something</a:t>
            </a:r>
            <a:r>
              <a:rPr lang="en-US" dirty="0" smtClean="0"/>
              <a:t>) to personal goals, academic goals or talent development.</a:t>
            </a:r>
            <a:endParaRPr lang="en-US" b="0" dirty="0"/>
          </a:p>
        </p:txBody>
      </p:sp>
      <p:sp>
        <p:nvSpPr>
          <p:cNvPr id="4" name="Title 3"/>
          <p:cNvSpPr>
            <a:spLocks noGrp="1"/>
          </p:cNvSpPr>
          <p:nvPr>
            <p:ph type="title"/>
          </p:nvPr>
        </p:nvSpPr>
        <p:spPr>
          <a:xfrm>
            <a:off x="381000" y="257395"/>
            <a:ext cx="8381260" cy="1054394"/>
          </a:xfrm>
        </p:spPr>
        <p:txBody>
          <a:bodyPr/>
          <a:lstStyle/>
          <a:p>
            <a:r>
              <a:rPr lang="en-US" dirty="0" smtClean="0"/>
              <a:t>Gifted Affective Needs are Predominantly Strength Based</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6</a:t>
            </a:fld>
            <a:endParaRPr lang="en-US" dirty="0" smtClean="0"/>
          </a:p>
        </p:txBody>
      </p:sp>
      <p:graphicFrame>
        <p:nvGraphicFramePr>
          <p:cNvPr id="3" name="Diagram 2"/>
          <p:cNvGraphicFramePr/>
          <p:nvPr>
            <p:extLst>
              <p:ext uri="{D42A27DB-BD31-4B8C-83A1-F6EECF244321}">
                <p14:modId xmlns:p14="http://schemas.microsoft.com/office/powerpoint/2010/main" val="2583247532"/>
              </p:ext>
            </p:extLst>
          </p:nvPr>
        </p:nvGraphicFramePr>
        <p:xfrm>
          <a:off x="2300288" y="1775789"/>
          <a:ext cx="7848600" cy="4625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2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51712" y="2432304"/>
            <a:ext cx="6101081" cy="3712464"/>
          </a:xfrm>
        </p:spPr>
        <p:txBody>
          <a:bodyPr/>
          <a:lstStyle/>
          <a:p>
            <a:pPr marL="45720" indent="0" algn="ctr">
              <a:buNone/>
            </a:pPr>
            <a:r>
              <a:rPr lang="en-US" dirty="0" smtClean="0"/>
              <a:t>Jaret Grossman: Master Motivator</a:t>
            </a:r>
          </a:p>
          <a:p>
            <a:endParaRPr lang="en-US" dirty="0"/>
          </a:p>
          <a:p>
            <a:pPr marL="45720" indent="0" algn="ctr">
              <a:buNone/>
            </a:pPr>
            <a:r>
              <a:rPr lang="en-US" sz="3200" b="0" i="1" dirty="0" smtClean="0"/>
              <a:t>Continually strive for improvement.</a:t>
            </a:r>
          </a:p>
          <a:p>
            <a:pPr marL="45720" indent="0" algn="ctr">
              <a:buNone/>
            </a:pPr>
            <a:endParaRPr lang="en-US" sz="3200" b="0" i="1" dirty="0"/>
          </a:p>
          <a:p>
            <a:pPr marL="45720" indent="0">
              <a:buNone/>
            </a:pPr>
            <a:r>
              <a:rPr lang="en-US" sz="1600" b="0" dirty="0" smtClean="0"/>
              <a:t>Upload video from Daily Life Motivation  #190 on YouTube</a:t>
            </a:r>
            <a:endParaRPr lang="en-US" sz="1600" b="0" dirty="0"/>
          </a:p>
        </p:txBody>
      </p:sp>
      <p:sp>
        <p:nvSpPr>
          <p:cNvPr id="4" name="Title 3"/>
          <p:cNvSpPr>
            <a:spLocks noGrp="1"/>
          </p:cNvSpPr>
          <p:nvPr>
            <p:ph type="title"/>
          </p:nvPr>
        </p:nvSpPr>
        <p:spPr/>
        <p:txBody>
          <a:bodyPr/>
          <a:lstStyle/>
          <a:p>
            <a:r>
              <a:rPr lang="en-US" dirty="0" smtClean="0"/>
              <a:t>Adopt a Growth Mindset for Affective Development</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309709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566675"/>
            <a:ext cx="5892800" cy="4407408"/>
          </a:xfrm>
        </p:spPr>
        <p:txBody>
          <a:bodyPr/>
          <a:lstStyle/>
          <a:p>
            <a:pPr marL="45720" indent="0">
              <a:buNone/>
            </a:pPr>
            <a:r>
              <a:rPr lang="en-US" dirty="0" smtClean="0"/>
              <a:t>Learning Experiences</a:t>
            </a:r>
          </a:p>
          <a:p>
            <a:r>
              <a:rPr lang="en-US" b="0" dirty="0" err="1" smtClean="0"/>
              <a:t>Bibliotherapy</a:t>
            </a:r>
            <a:r>
              <a:rPr lang="en-US" b="0" dirty="0" smtClean="0"/>
              <a:t>/Cinema Therapy</a:t>
            </a:r>
          </a:p>
          <a:p>
            <a:r>
              <a:rPr lang="en-US" b="0" dirty="0" smtClean="0"/>
              <a:t>Mentorships</a:t>
            </a:r>
          </a:p>
          <a:p>
            <a:r>
              <a:rPr lang="en-US" b="0" dirty="0" smtClean="0"/>
              <a:t>Peer Discussion</a:t>
            </a:r>
          </a:p>
          <a:p>
            <a:r>
              <a:rPr lang="en-US" b="0" dirty="0" smtClean="0"/>
              <a:t>Capstone Projects</a:t>
            </a:r>
          </a:p>
          <a:p>
            <a:pPr marL="45720" indent="0">
              <a:buNone/>
            </a:pPr>
            <a:r>
              <a:rPr lang="en-US" dirty="0" smtClean="0"/>
              <a:t>Programs</a:t>
            </a:r>
          </a:p>
          <a:p>
            <a:r>
              <a:rPr lang="en-US" b="0" dirty="0" smtClean="0"/>
              <a:t>Autonomous Learner Model</a:t>
            </a:r>
          </a:p>
          <a:p>
            <a:r>
              <a:rPr lang="en-US" b="0" dirty="0" smtClean="0"/>
              <a:t>SENG Discussion Group</a:t>
            </a:r>
          </a:p>
          <a:p>
            <a:pPr marL="45720" indent="0">
              <a:buNone/>
            </a:pPr>
            <a:r>
              <a:rPr lang="en-US" dirty="0" smtClean="0"/>
              <a:t>Interventions/Behavior Modification</a:t>
            </a:r>
          </a:p>
          <a:p>
            <a:r>
              <a:rPr lang="en-US" b="0" dirty="0" smtClean="0"/>
              <a:t>Support Groups </a:t>
            </a:r>
          </a:p>
          <a:p>
            <a:r>
              <a:rPr lang="en-US" b="0" dirty="0" smtClean="0"/>
              <a:t>Behavior Plan</a:t>
            </a:r>
          </a:p>
          <a:p>
            <a:r>
              <a:rPr lang="en-US" b="0" dirty="0" smtClean="0"/>
              <a:t>Counseling</a:t>
            </a:r>
            <a:endParaRPr lang="en-US" b="0" dirty="0"/>
          </a:p>
        </p:txBody>
      </p:sp>
      <p:sp>
        <p:nvSpPr>
          <p:cNvPr id="4" name="Title 3"/>
          <p:cNvSpPr>
            <a:spLocks noGrp="1"/>
          </p:cNvSpPr>
          <p:nvPr>
            <p:ph type="title"/>
          </p:nvPr>
        </p:nvSpPr>
        <p:spPr>
          <a:xfrm>
            <a:off x="381000" y="255831"/>
            <a:ext cx="8381260" cy="1054394"/>
          </a:xfrm>
        </p:spPr>
        <p:txBody>
          <a:bodyPr/>
          <a:lstStyle/>
          <a:p>
            <a:r>
              <a:rPr lang="en-US" dirty="0" smtClean="0"/>
              <a:t>Affective Programming is Predominantly Strength Based</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8</a:t>
            </a:fld>
            <a:endParaRPr lang="en-US" dirty="0" smtClean="0"/>
          </a:p>
        </p:txBody>
      </p:sp>
      <p:graphicFrame>
        <p:nvGraphicFramePr>
          <p:cNvPr id="9" name="Diagram 8"/>
          <p:cNvGraphicFramePr/>
          <p:nvPr>
            <p:extLst>
              <p:ext uri="{D42A27DB-BD31-4B8C-83A1-F6EECF244321}">
                <p14:modId xmlns:p14="http://schemas.microsoft.com/office/powerpoint/2010/main" val="75345724"/>
              </p:ext>
            </p:extLst>
          </p:nvPr>
        </p:nvGraphicFramePr>
        <p:xfrm>
          <a:off x="3533787" y="17997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1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316"/>
            <a:ext cx="9144000" cy="1260682"/>
          </a:xfrm>
        </p:spPr>
        <p:txBody>
          <a:bodyPr/>
          <a:lstStyle/>
          <a:p>
            <a:r>
              <a:rPr lang="en-US" dirty="0" smtClean="0"/>
              <a:t>How do you measure …</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9</a:t>
            </a:fld>
            <a:endParaRPr lang="en-US" dirty="0" smtClean="0"/>
          </a:p>
        </p:txBody>
      </p:sp>
      <p:pic>
        <p:nvPicPr>
          <p:cNvPr id="2050" name="Picture 2" descr="Measure, Wat Rong Khun, Chiang Rai Province, Thai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150"/>
            <a:ext cx="9144000" cy="68364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poon, Cutlery, Metal, Tableware, Close, Orange, Fr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4" y="1151943"/>
            <a:ext cx="9889214" cy="65825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annheim, Ferris Wheel, Mannemer Measu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9390"/>
            <a:ext cx="9144001" cy="608647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rm Wrestling, Beach, Strong, Child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1149390"/>
            <a:ext cx="914399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ool, Screwdriver, Hammer, Tape Measure, Craftsm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 y="1151943"/>
            <a:ext cx="9144002" cy="607218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ime, Clock, Paris, Hour, Second, Alarm, Symbol, 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 y="1166231"/>
            <a:ext cx="9143998" cy="60436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 y="1166231"/>
            <a:ext cx="9144005" cy="7478970"/>
          </a:xfrm>
          <a:prstGeom prst="rect">
            <a:avLst/>
          </a:prstGeom>
          <a:solidFill>
            <a:schemeClr val="accent2">
              <a:lumMod val="75000"/>
            </a:schemeClr>
          </a:solidFill>
        </p:spPr>
        <p:txBody>
          <a:bodyPr wrap="square" rtlCol="0">
            <a:spAutoFit/>
          </a:bodyPr>
          <a:lstStyle/>
          <a:p>
            <a:endParaRPr lang="en-US" sz="9600" dirty="0" smtClean="0">
              <a:latin typeface="Broadway" panose="04040905080B02020502" pitchFamily="82" charset="0"/>
            </a:endParaRPr>
          </a:p>
          <a:p>
            <a:pPr algn="ctr"/>
            <a:r>
              <a:rPr lang="en-US" sz="9600" dirty="0" smtClean="0">
                <a:latin typeface="Broadway" panose="04040905080B02020502" pitchFamily="82" charset="0"/>
              </a:rPr>
              <a:t>Qualitatively</a:t>
            </a:r>
          </a:p>
          <a:p>
            <a:endParaRPr lang="en-US" sz="9600" dirty="0" smtClean="0">
              <a:latin typeface="Broadway" panose="04040905080B02020502" pitchFamily="82" charset="0"/>
            </a:endParaRPr>
          </a:p>
          <a:p>
            <a:endParaRPr lang="en-US" sz="9600" dirty="0" smtClean="0">
              <a:latin typeface="Broadway" panose="04040905080B02020502" pitchFamily="82" charset="0"/>
            </a:endParaRPr>
          </a:p>
          <a:p>
            <a:endParaRPr lang="en-US" sz="9600" dirty="0">
              <a:latin typeface="Broadway" panose="04040905080B02020502" pitchFamily="82" charset="0"/>
            </a:endParaRPr>
          </a:p>
        </p:txBody>
      </p:sp>
    </p:spTree>
    <p:extLst>
      <p:ext uri="{BB962C8B-B14F-4D97-AF65-F5344CB8AC3E}">
        <p14:creationId xmlns:p14="http://schemas.microsoft.com/office/powerpoint/2010/main" val="8441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12086</TotalTime>
  <Words>1958</Words>
  <Application>Microsoft Office PowerPoint</Application>
  <PresentationFormat>On-screen Show (4:3)</PresentationFormat>
  <Paragraphs>405</Paragraphs>
  <Slides>46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Broadway</vt:lpstr>
      <vt:lpstr>Calibri</vt:lpstr>
      <vt:lpstr>Museo Slab 500</vt:lpstr>
      <vt:lpstr>Wingdings</vt:lpstr>
      <vt:lpstr>CDE THEME</vt:lpstr>
      <vt:lpstr>The Effects of Affective Effectiveness on Effective Affects</vt:lpstr>
      <vt:lpstr>Today’s Outcomes</vt:lpstr>
      <vt:lpstr>Group Norms</vt:lpstr>
      <vt:lpstr>PowerPoint Presentation</vt:lpstr>
      <vt:lpstr>Gifted Education is Strength Based</vt:lpstr>
      <vt:lpstr>Gifted Affective Needs are Predominantly Strength Based</vt:lpstr>
      <vt:lpstr>Adopt a Growth Mindset for Affective Development</vt:lpstr>
      <vt:lpstr>Affective Programming is Predominantly Strength Based</vt:lpstr>
      <vt:lpstr>How do you measure …</vt:lpstr>
      <vt:lpstr>Qualitative Measures are Subjective</vt:lpstr>
      <vt:lpstr>PowerPoint Presentation</vt:lpstr>
      <vt:lpstr>              Premise</vt:lpstr>
      <vt:lpstr>           Premise </vt:lpstr>
      <vt:lpstr>          Premise </vt:lpstr>
      <vt:lpstr>What is the best type of measurement for the situation?</vt:lpstr>
      <vt:lpstr>What is the best type of measurement for the situation?</vt:lpstr>
      <vt:lpstr>What is the best type of measurement for the situation?</vt:lpstr>
      <vt:lpstr>What is the best type of measurement for the situation?</vt:lpstr>
      <vt:lpstr>Affective Education is Guided  by Standards</vt:lpstr>
      <vt:lpstr>PowerPoint Presentation</vt:lpstr>
      <vt:lpstr>Personal Competence: Think: “Acceptance &amp;  Personal Responsibilities”  </vt:lpstr>
      <vt:lpstr>PowerPoint Presentation</vt:lpstr>
      <vt:lpstr>Social Competence Skills</vt:lpstr>
      <vt:lpstr>Social Competence:  Think: “Student Interactions”</vt:lpstr>
      <vt:lpstr>Application </vt:lpstr>
      <vt:lpstr>PowerPoint Presentation</vt:lpstr>
      <vt:lpstr>PowerPoint Presentation</vt:lpstr>
      <vt:lpstr>PowerPoint Presentation</vt:lpstr>
      <vt:lpstr>Leadership Competence:  Think: “Student Roles &amp; Responsibilities to Others”</vt:lpstr>
      <vt:lpstr>PowerPoint Presentation</vt:lpstr>
      <vt:lpstr>Cultural Competence:  Think: “Exposure &amp; Tolerance”</vt:lpstr>
      <vt:lpstr>Application </vt:lpstr>
      <vt:lpstr>PowerPoint Presentation</vt:lpstr>
      <vt:lpstr>PowerPoint Presentation</vt:lpstr>
      <vt:lpstr>PowerPoint Presentation</vt:lpstr>
      <vt:lpstr>Communication Competence:  Think Student Products</vt:lpstr>
      <vt:lpstr>PowerPoint Presentation</vt:lpstr>
      <vt:lpstr>College &amp; Career:  Think: “Investigate &amp; Prepare”</vt:lpstr>
      <vt:lpstr>Application </vt:lpstr>
      <vt:lpstr>PowerPoint Presentation</vt:lpstr>
      <vt:lpstr>PowerPoint Presentation</vt:lpstr>
      <vt:lpstr>PowerPoint Presentation</vt:lpstr>
      <vt:lpstr>Application </vt:lpstr>
      <vt:lpstr>PowerPoint Presentation</vt:lpstr>
      <vt:lpstr>PowerPoint Presentation</vt:lpstr>
      <vt:lpstr>PowerPoint Presentation</vt:lpstr>
    </vt:vector>
  </TitlesOfParts>
  <Company>Colorado State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Cheryl Franklin-Rohr</cp:lastModifiedBy>
  <cp:revision>290</cp:revision>
  <cp:lastPrinted>2012-08-20T17:42:27Z</cp:lastPrinted>
  <dcterms:created xsi:type="dcterms:W3CDTF">2012-07-16T02:29:43Z</dcterms:created>
  <dcterms:modified xsi:type="dcterms:W3CDTF">2018-01-16T19:05:44Z</dcterms:modified>
</cp:coreProperties>
</file>