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98" r:id="rId1"/>
  </p:sldMasterIdLst>
  <p:notesMasterIdLst>
    <p:notesMasterId r:id="rId13"/>
  </p:notesMasterIdLst>
  <p:sldIdLst>
    <p:sldId id="256" r:id="rId2"/>
    <p:sldId id="275" r:id="rId3"/>
    <p:sldId id="267" r:id="rId4"/>
    <p:sldId id="265" r:id="rId5"/>
    <p:sldId id="266" r:id="rId6"/>
    <p:sldId id="268" r:id="rId7"/>
    <p:sldId id="276" r:id="rId8"/>
    <p:sldId id="277" r:id="rId9"/>
    <p:sldId id="278" r:id="rId10"/>
    <p:sldId id="279" r:id="rId11"/>
    <p:sldId id="27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02FAD-244B-4416-9A47-EA717B41DB69}" type="datetimeFigureOut">
              <a:rPr lang="en-US" smtClean="0"/>
              <a:t>10/17/2019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71F37-B4EC-47BC-BC68-3DAF1686D3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29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613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01050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681122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043152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49089406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696687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4394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751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363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252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641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846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6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42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104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921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10/17/2019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23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  <p:sldLayoutId id="2147483911" r:id="rId13"/>
    <p:sldLayoutId id="2147483912" r:id="rId14"/>
    <p:sldLayoutId id="2147483913" r:id="rId15"/>
    <p:sldLayoutId id="2147483914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www.nagc.org/resources-publications/resources/national-standards-gifted-and-talented-education/pre-k-grade-12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 smtClean="0"/>
              <a:t>Writing ALPs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88221" y="4188856"/>
            <a:ext cx="7766936" cy="1096899"/>
          </a:xfrm>
        </p:spPr>
        <p:txBody>
          <a:bodyPr/>
          <a:lstStyle/>
          <a:p>
            <a:pPr algn="l"/>
            <a:r>
              <a:rPr lang="en-US" sz="2400" dirty="0"/>
              <a:t>San Luis Valley BOCES</a:t>
            </a:r>
          </a:p>
          <a:p>
            <a:pPr algn="l"/>
            <a:r>
              <a:rPr lang="en-US" sz="2400" dirty="0" smtClean="0"/>
              <a:t>October 18, </a:t>
            </a:r>
            <a:r>
              <a:rPr lang="en-US" sz="2400" dirty="0"/>
              <a:t>2019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757" y="3917125"/>
            <a:ext cx="3941379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12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620212"/>
            <a:ext cx="8596668" cy="1826581"/>
          </a:xfrm>
        </p:spPr>
        <p:txBody>
          <a:bodyPr/>
          <a:lstStyle/>
          <a:p>
            <a:pPr algn="ctr"/>
            <a:r>
              <a:rPr lang="en-US" dirty="0" smtClean="0"/>
              <a:t>Deadline for ALP development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 smtClean="0"/>
              <a:t>October 31, 2019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848216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Final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a 3x5 card write your name and district</a:t>
            </a:r>
          </a:p>
          <a:p>
            <a:r>
              <a:rPr lang="en-US" dirty="0" smtClean="0"/>
              <a:t>List any areas in which you need additional support</a:t>
            </a:r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270" y="3713552"/>
            <a:ext cx="4476796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68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Legal requirements of Advanced Learning Plans</a:t>
            </a:r>
          </a:p>
          <a:p>
            <a:r>
              <a:rPr lang="en-US" dirty="0" smtClean="0"/>
              <a:t>How do ALPs connect with programming</a:t>
            </a:r>
          </a:p>
          <a:p>
            <a:r>
              <a:rPr lang="en-US" dirty="0" smtClean="0"/>
              <a:t>Creating ALPs</a:t>
            </a:r>
          </a:p>
          <a:p>
            <a:pPr lvl="1"/>
            <a:r>
              <a:rPr lang="en-US" dirty="0" smtClean="0"/>
              <a:t>CDE </a:t>
            </a:r>
            <a:r>
              <a:rPr lang="en-US" dirty="0" smtClean="0"/>
              <a:t>steps to ALP development</a:t>
            </a:r>
          </a:p>
          <a:p>
            <a:pPr lvl="1"/>
            <a:r>
              <a:rPr lang="en-US" dirty="0" smtClean="0"/>
              <a:t>Gathering data and input from student, teachers, parents, etc.</a:t>
            </a:r>
          </a:p>
          <a:p>
            <a:pPr lvl="1"/>
            <a:r>
              <a:rPr lang="en-US" dirty="0" smtClean="0"/>
              <a:t>Resources</a:t>
            </a:r>
          </a:p>
          <a:p>
            <a:pPr lvl="1"/>
            <a:r>
              <a:rPr lang="en-US" dirty="0" smtClean="0"/>
              <a:t>Identifying</a:t>
            </a:r>
            <a:r>
              <a:rPr lang="en-US" dirty="0" smtClean="0"/>
              <a:t> Standards</a:t>
            </a:r>
          </a:p>
          <a:p>
            <a:pPr lvl="1"/>
            <a:r>
              <a:rPr lang="en-US" dirty="0"/>
              <a:t>Overview of sections/input in </a:t>
            </a:r>
            <a:r>
              <a:rPr lang="en-US" dirty="0" smtClean="0"/>
              <a:t>Alpine</a:t>
            </a:r>
            <a:endParaRPr lang="en-US" dirty="0" smtClean="0"/>
          </a:p>
          <a:p>
            <a:pPr lvl="1"/>
            <a:r>
              <a:rPr lang="en-US" dirty="0" smtClean="0"/>
              <a:t>Create a CO Standards-Based ALP in Alpine</a:t>
            </a:r>
          </a:p>
          <a:p>
            <a:pPr lvl="1"/>
            <a:r>
              <a:rPr lang="en-US" dirty="0" smtClean="0"/>
              <a:t>Writing </a:t>
            </a:r>
            <a:r>
              <a:rPr lang="en-US" dirty="0" smtClean="0"/>
              <a:t>SMART Academic goals and Affective Goals</a:t>
            </a:r>
          </a:p>
          <a:p>
            <a:pPr lvl="1"/>
            <a:r>
              <a:rPr lang="en-US" dirty="0" smtClean="0"/>
              <a:t>How to monitor Affective Goals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561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Advanced Learning Plan (ALP)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106" y="1858837"/>
            <a:ext cx="8596668" cy="3880773"/>
          </a:xfrm>
        </p:spPr>
        <p:txBody>
          <a:bodyPr/>
          <a:lstStyle/>
          <a:p>
            <a:r>
              <a:rPr lang="en-US" dirty="0" smtClean="0"/>
              <a:t>Created in Alpine or other format</a:t>
            </a:r>
          </a:p>
          <a:p>
            <a:r>
              <a:rPr lang="en-US" dirty="0" smtClean="0"/>
              <a:t>Must be updated every year</a:t>
            </a:r>
          </a:p>
          <a:p>
            <a:r>
              <a:rPr lang="en-US" dirty="0" smtClean="0"/>
              <a:t>Each year, academic goals are connected to grade (or above grade level) state standards</a:t>
            </a:r>
          </a:p>
          <a:p>
            <a:r>
              <a:rPr lang="en-US" dirty="0" smtClean="0"/>
              <a:t>Affective goals are connected to </a:t>
            </a:r>
            <a:r>
              <a:rPr lang="en-US" dirty="0" smtClean="0">
                <a:hlinkClick r:id="rId2"/>
              </a:rPr>
              <a:t>NAGC standards</a:t>
            </a:r>
            <a:endParaRPr lang="en-US" dirty="0" smtClean="0"/>
          </a:p>
          <a:p>
            <a:r>
              <a:rPr lang="en-US" dirty="0" smtClean="0"/>
              <a:t>Both academic and affective goals must be progress monitored during the school year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786" y="4272724"/>
            <a:ext cx="2838149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32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n-US" dirty="0"/>
              <a:t>Advanced Learning Plan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BIG IDEAS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Key Indicators for Implementation</a:t>
            </a:r>
          </a:p>
          <a:p>
            <a:r>
              <a:rPr lang="en-US" dirty="0"/>
              <a:t>ALP is developed for every gifted student according to the student’s strength area(s), interests, and instructional and affective needs</a:t>
            </a:r>
          </a:p>
          <a:p>
            <a:r>
              <a:rPr lang="en-US" dirty="0"/>
              <a:t>ALP is considered in planning for post-secondary readiness</a:t>
            </a:r>
          </a:p>
          <a:p>
            <a:r>
              <a:rPr lang="en-US" dirty="0"/>
              <a:t>If ALP is blended into ICAP, gifted achievement and affective goals are included</a:t>
            </a:r>
          </a:p>
          <a:p>
            <a:r>
              <a:rPr lang="en-US" dirty="0"/>
              <a:t>ALP articulates a transition process when students move to next schooling level</a:t>
            </a:r>
          </a:p>
          <a:p>
            <a:r>
              <a:rPr lang="en-US" dirty="0"/>
              <a:t>ALP includes a student profile</a:t>
            </a:r>
          </a:p>
          <a:p>
            <a:r>
              <a:rPr lang="en-US" dirty="0"/>
              <a:t>Annual, standards-aligned achievement goals developed for student’s strength area(s)</a:t>
            </a:r>
          </a:p>
          <a:p>
            <a:r>
              <a:rPr lang="en-US" dirty="0"/>
              <a:t>Affective goals reflect development of personal, social, communication, leadership, and/or cultural competency</a:t>
            </a:r>
          </a:p>
          <a:p>
            <a:r>
              <a:rPr lang="en-US" dirty="0"/>
              <a:t>Description of supplemental curriculum, activities, specific strategies and extended or expanded opportunities that support goals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802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Advanced Learning </a:t>
            </a:r>
            <a:r>
              <a:rPr lang="en-US" dirty="0" smtClean="0"/>
              <a:t>Plan</a:t>
            </a:r>
            <a:br>
              <a:rPr lang="en-US" dirty="0" smtClean="0"/>
            </a:br>
            <a:r>
              <a:rPr lang="en-US" dirty="0" smtClean="0"/>
              <a:t>(page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323" y="2077050"/>
            <a:ext cx="8596668" cy="411096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Progress reports that align with the AU’s or member district’s schedule for parent-reporting and/or conferences about student progress</a:t>
            </a:r>
          </a:p>
          <a:p>
            <a:r>
              <a:rPr lang="en-US" dirty="0"/>
              <a:t>ALP development includes teachers(s), student, parent and support staff as appropriate</a:t>
            </a:r>
          </a:p>
          <a:p>
            <a:r>
              <a:rPr lang="en-US" dirty="0"/>
              <a:t>Parents, teachers and the student are notified about ALP development</a:t>
            </a:r>
          </a:p>
          <a:p>
            <a:r>
              <a:rPr lang="en-US" dirty="0"/>
              <a:t>Classroom teachers are familiar with and support ALP goals, and/or write ALP measurable goals</a:t>
            </a:r>
          </a:p>
          <a:p>
            <a:r>
              <a:rPr lang="en-US" dirty="0"/>
              <a:t>Gifted resource personnel may assist with writing of goals, but are not sole custodian of ALP</a:t>
            </a:r>
          </a:p>
          <a:p>
            <a:r>
              <a:rPr lang="en-US" dirty="0"/>
              <a:t>Goals are written and aligned with tiered classroom instruction and supplemental or intensive programming</a:t>
            </a:r>
          </a:p>
          <a:p>
            <a:r>
              <a:rPr lang="en-US" dirty="0"/>
              <a:t>Students are active participants in the ALP process</a:t>
            </a:r>
          </a:p>
          <a:p>
            <a:r>
              <a:rPr lang="en-US" dirty="0"/>
              <a:t>ALPs are managed within the school cumulative record system and are transferred between grades and school levels</a:t>
            </a:r>
          </a:p>
          <a:p>
            <a:r>
              <a:rPr lang="en-US" dirty="0"/>
              <a:t>Evidence of parent engagement in the ALP development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Attend the Workshop on Oct. 18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for more practice and support in writing ALPs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707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/>
            <a:r>
              <a:rPr lang="en-US" dirty="0"/>
              <a:t>Programming </a:t>
            </a:r>
            <a:r>
              <a:rPr lang="en-US" dirty="0" smtClean="0"/>
              <a:t>Options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824" y="1366261"/>
            <a:ext cx="8929178" cy="49606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Key Indicators for Implementation</a:t>
            </a:r>
          </a:p>
          <a:p>
            <a:r>
              <a:rPr lang="en-US" dirty="0"/>
              <a:t>Components, options and strategies address the educational needs of gifted students</a:t>
            </a:r>
          </a:p>
          <a:p>
            <a:r>
              <a:rPr lang="en-US" dirty="0"/>
              <a:t>Programming:</a:t>
            </a:r>
          </a:p>
          <a:p>
            <a:pPr lvl="1"/>
            <a:r>
              <a:rPr lang="en-US" dirty="0"/>
              <a:t>Matches the student’s strength area(s) and interests</a:t>
            </a:r>
          </a:p>
          <a:p>
            <a:pPr lvl="1"/>
            <a:r>
              <a:rPr lang="en-US" dirty="0"/>
              <a:t>Aligns to student’s data and ALP goals</a:t>
            </a:r>
          </a:p>
          <a:p>
            <a:pPr lvl="1"/>
            <a:r>
              <a:rPr lang="en-US" dirty="0"/>
              <a:t>Identifies the type of delivery by which students are served at the different school levels</a:t>
            </a:r>
          </a:p>
          <a:p>
            <a:pPr lvl="1"/>
            <a:r>
              <a:rPr lang="en-US" dirty="0"/>
              <a:t>Supports methods of differentiated instruction</a:t>
            </a:r>
          </a:p>
          <a:p>
            <a:pPr lvl="1"/>
            <a:r>
              <a:rPr lang="en-US" dirty="0"/>
              <a:t>Provides affective and guidance </a:t>
            </a:r>
            <a:r>
              <a:rPr lang="en-US" dirty="0" smtClean="0"/>
              <a:t>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898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Programming </a:t>
            </a:r>
            <a:r>
              <a:rPr lang="en-US" dirty="0" smtClean="0"/>
              <a:t>Options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Programming:</a:t>
            </a:r>
          </a:p>
          <a:p>
            <a:pPr lvl="1"/>
            <a:r>
              <a:rPr lang="en-US" dirty="0"/>
              <a:t>Provides diverse content options in areas of strength</a:t>
            </a:r>
          </a:p>
          <a:p>
            <a:pPr lvl="1"/>
            <a:r>
              <a:rPr lang="en-US" dirty="0"/>
              <a:t>Is articulated across grade levels</a:t>
            </a:r>
          </a:p>
          <a:p>
            <a:pPr lvl="1"/>
            <a:r>
              <a:rPr lang="en-US" dirty="0"/>
              <a:t>Provides pre-collegiate and/or pre-advanced placement support and post-secondary options to students</a:t>
            </a:r>
          </a:p>
          <a:p>
            <a:pPr lvl="1"/>
            <a:r>
              <a:rPr lang="en-US" dirty="0"/>
              <a:t>Provides concurrent enrollment options if indicated in ALP or ICAP</a:t>
            </a:r>
          </a:p>
          <a:p>
            <a:pPr lvl="1"/>
            <a:r>
              <a:rPr lang="en-US" dirty="0"/>
              <a:t>Supports the collaborative development of the ALP</a:t>
            </a:r>
          </a:p>
          <a:p>
            <a:pPr lvl="1"/>
            <a:r>
              <a:rPr lang="en-US" dirty="0"/>
              <a:t>Provides a problem solving process when a gifted student is </a:t>
            </a:r>
            <a:r>
              <a:rPr lang="en-US" dirty="0" smtClean="0"/>
              <a:t>underachieving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868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Before Writing ALP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sz="2800" dirty="0" smtClean="0"/>
              <a:t>Gather </a:t>
            </a:r>
            <a:r>
              <a:rPr lang="en-US" sz="2800" dirty="0"/>
              <a:t>data and input from student, teachers, parents, etc.</a:t>
            </a:r>
          </a:p>
          <a:p>
            <a:r>
              <a:rPr lang="en-US" sz="2800" dirty="0" smtClean="0"/>
              <a:t>Identify resources available at your district</a:t>
            </a:r>
          </a:p>
          <a:p>
            <a:r>
              <a:rPr lang="en-US" sz="2800" dirty="0" smtClean="0"/>
              <a:t>Understand options for programming in classroom</a:t>
            </a:r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804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Creating ALP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655" y="1533236"/>
            <a:ext cx="8903853" cy="4664363"/>
          </a:xfrm>
        </p:spPr>
        <p:txBody>
          <a:bodyPr/>
          <a:lstStyle/>
          <a:p>
            <a:r>
              <a:rPr lang="en-US" sz="2000" dirty="0" smtClean="0"/>
              <a:t>Understand structure of ALP in Alpine or alternative program</a:t>
            </a:r>
          </a:p>
          <a:p>
            <a:r>
              <a:rPr lang="en-US" sz="2000" dirty="0" smtClean="0"/>
              <a:t>Identify </a:t>
            </a:r>
            <a:r>
              <a:rPr lang="en-US" sz="2000" dirty="0" smtClean="0"/>
              <a:t>Standards</a:t>
            </a:r>
          </a:p>
          <a:p>
            <a:pPr lvl="1"/>
            <a:r>
              <a:rPr lang="en-US" sz="1800" dirty="0" smtClean="0"/>
              <a:t>Content and grade level specific</a:t>
            </a:r>
          </a:p>
          <a:p>
            <a:pPr lvl="1"/>
            <a:r>
              <a:rPr lang="en-US" sz="1800" dirty="0" smtClean="0"/>
              <a:t>Career Standards</a:t>
            </a:r>
          </a:p>
          <a:p>
            <a:pPr lvl="1"/>
            <a:r>
              <a:rPr lang="en-US" sz="1800" dirty="0" smtClean="0"/>
              <a:t>NAGC standards</a:t>
            </a:r>
          </a:p>
          <a:p>
            <a:pPr lvl="2"/>
            <a:r>
              <a:rPr lang="en-US" sz="1600" dirty="0" smtClean="0"/>
              <a:t>Affective Standards</a:t>
            </a:r>
          </a:p>
          <a:p>
            <a:pPr lvl="2"/>
            <a:r>
              <a:rPr lang="en-US" sz="1600" dirty="0"/>
              <a:t>Leadership </a:t>
            </a:r>
            <a:r>
              <a:rPr lang="en-US" sz="1600" dirty="0" smtClean="0"/>
              <a:t>Standards</a:t>
            </a:r>
          </a:p>
          <a:p>
            <a:pPr lvl="2"/>
            <a:r>
              <a:rPr lang="en-US" sz="1600" dirty="0" smtClean="0"/>
              <a:t>Students who have </a:t>
            </a:r>
            <a:r>
              <a:rPr lang="en-US" sz="1600" dirty="0"/>
              <a:t>"completed" the Colorado Academic standards and are taking AP or dual enrollment </a:t>
            </a:r>
            <a:r>
              <a:rPr lang="en-US" sz="1600" dirty="0" smtClean="0"/>
              <a:t>courses</a:t>
            </a:r>
            <a:endParaRPr lang="en-US" sz="1600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04154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Red Orange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2658</TotalTime>
  <Words>590</Words>
  <Application>Microsoft Office PowerPoint</Application>
  <PresentationFormat>Widescreen</PresentationFormat>
  <Paragraphs>79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Trebuchet MS</vt:lpstr>
      <vt:lpstr>Wingdings 3</vt:lpstr>
      <vt:lpstr>Facet</vt:lpstr>
      <vt:lpstr>Writing ALPs</vt:lpstr>
      <vt:lpstr>Agenda</vt:lpstr>
      <vt:lpstr>Advanced Learning Plan (ALP)</vt:lpstr>
      <vt:lpstr>Advanced Learning Plan  BIG IDEAS </vt:lpstr>
      <vt:lpstr>Advanced Learning Plan (page 2)</vt:lpstr>
      <vt:lpstr>Programming Options </vt:lpstr>
      <vt:lpstr>Programming Options </vt:lpstr>
      <vt:lpstr>Before Writing ALP</vt:lpstr>
      <vt:lpstr>Creating ALP</vt:lpstr>
      <vt:lpstr>Deadline for ALP development </vt:lpstr>
      <vt:lpstr>Final Summary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Gifted District Coordinators</dc:title>
  <dc:creator>Cheryl Franklin-Rohr</dc:creator>
  <cp:lastModifiedBy>Cheryl Franklin-Rohr</cp:lastModifiedBy>
  <cp:revision>67</cp:revision>
  <dcterms:created xsi:type="dcterms:W3CDTF">2019-09-23T15:25:10Z</dcterms:created>
  <dcterms:modified xsi:type="dcterms:W3CDTF">2019-10-17T23:43:26Z</dcterms:modified>
</cp:coreProperties>
</file>